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754" r:id="rId2"/>
    <p:sldId id="759" r:id="rId3"/>
    <p:sldId id="761" r:id="rId4"/>
    <p:sldId id="763" r:id="rId5"/>
    <p:sldId id="764" r:id="rId6"/>
    <p:sldId id="765" r:id="rId7"/>
    <p:sldId id="762" r:id="rId8"/>
    <p:sldId id="766" r:id="rId9"/>
    <p:sldId id="767" r:id="rId10"/>
    <p:sldId id="768" r:id="rId11"/>
    <p:sldId id="770" r:id="rId12"/>
    <p:sldId id="769" r:id="rId13"/>
    <p:sldId id="771" r:id="rId14"/>
    <p:sldId id="772" r:id="rId15"/>
    <p:sldId id="774" r:id="rId16"/>
    <p:sldId id="773" r:id="rId17"/>
    <p:sldId id="775" r:id="rId18"/>
    <p:sldId id="776" r:id="rId19"/>
    <p:sldId id="778" r:id="rId20"/>
    <p:sldId id="777" r:id="rId21"/>
    <p:sldId id="779" r:id="rId22"/>
    <p:sldId id="780" r:id="rId23"/>
    <p:sldId id="781" r:id="rId24"/>
    <p:sldId id="782" r:id="rId25"/>
    <p:sldId id="783" r:id="rId26"/>
    <p:sldId id="784" r:id="rId27"/>
    <p:sldId id="785" r:id="rId28"/>
    <p:sldId id="786" r:id="rId29"/>
    <p:sldId id="787" r:id="rId30"/>
    <p:sldId id="788" r:id="rId31"/>
    <p:sldId id="789" r:id="rId32"/>
    <p:sldId id="790" r:id="rId33"/>
    <p:sldId id="791" r:id="rId34"/>
    <p:sldId id="792" r:id="rId35"/>
    <p:sldId id="793" r:id="rId36"/>
    <p:sldId id="794" r:id="rId37"/>
    <p:sldId id="795" r:id="rId38"/>
    <p:sldId id="796" r:id="rId39"/>
    <p:sldId id="802" r:id="rId40"/>
    <p:sldId id="798" r:id="rId41"/>
    <p:sldId id="799" r:id="rId42"/>
    <p:sldId id="800" r:id="rId43"/>
    <p:sldId id="801" r:id="rId44"/>
    <p:sldId id="586" r:id="rId45"/>
    <p:sldId id="529" r:id="rId46"/>
  </p:sldIdLst>
  <p:sldSz cx="24384000" cy="13716000"/>
  <p:notesSz cx="6858000" cy="9144000"/>
  <p:defaultTextStyle>
    <a:defPPr>
      <a:defRPr lang="zh-CN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7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A3"/>
    <a:srgbClr val="137743"/>
    <a:srgbClr val="189151"/>
    <a:srgbClr val="599636"/>
    <a:srgbClr val="69B240"/>
    <a:srgbClr val="00463A"/>
    <a:srgbClr val="3D7E74"/>
    <a:srgbClr val="009E84"/>
    <a:srgbClr val="12745B"/>
    <a:srgbClr val="234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8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576" y="82"/>
      </p:cViewPr>
      <p:guideLst>
        <p:guide orient="horz" pos="4320"/>
        <p:guide pos="77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61413-2EE4-4F57-80C0-40D41B3E8EA3}" type="datetimeFigureOut">
              <a:rPr lang="zh-CN" altLang="en-US" smtClean="0"/>
              <a:t>2020/8/17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99B43-7196-4871-8537-FD0520C2C6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05611-00C1-45E1-92FD-6C4637CED71F}" type="datetimeFigureOut">
              <a:rPr lang="zh-CN" altLang="en-US" smtClean="0"/>
              <a:t>2020/8/17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EDD73-2963-43BB-9681-FC51EA29C7A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t>45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3"/>
          <a:stretch>
            <a:fillRect/>
          </a:stretch>
        </p:blipFill>
        <p:spPr>
          <a:xfrm>
            <a:off x="457200" y="738433"/>
            <a:ext cx="5271370" cy="1419039"/>
          </a:xfrm>
          <a:prstGeom prst="rect">
            <a:avLst/>
          </a:prstGeom>
        </p:spPr>
      </p:pic>
      <p:sp>
        <p:nvSpPr>
          <p:cNvPr id="7" name="内容占位符 6"/>
          <p:cNvSpPr>
            <a:spLocks noGrp="1"/>
          </p:cNvSpPr>
          <p:nvPr>
            <p:ph sz="quarter" idx="14" hasCustomPrompt="1"/>
          </p:nvPr>
        </p:nvSpPr>
        <p:spPr>
          <a:xfrm>
            <a:off x="6459414" y="1899017"/>
            <a:ext cx="13815646" cy="1740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目录</a:t>
            </a:r>
          </a:p>
        </p:txBody>
      </p:sp>
      <p:sp>
        <p:nvSpPr>
          <p:cNvPr id="9" name="内容占位符 10"/>
          <p:cNvSpPr>
            <a:spLocks noGrp="1"/>
          </p:cNvSpPr>
          <p:nvPr>
            <p:ph sz="quarter" idx="11"/>
          </p:nvPr>
        </p:nvSpPr>
        <p:spPr>
          <a:xfrm>
            <a:off x="6459413" y="4642338"/>
            <a:ext cx="13815645" cy="68932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marR="0" indent="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7200">
                <a:solidFill>
                  <a:schemeClr val="tx1"/>
                </a:solidFill>
              </a:defRPr>
            </a:lvl1pPr>
            <a:lvl2pPr marL="1066800" marR="0" indent="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5400">
                <a:solidFill>
                  <a:schemeClr val="tx1"/>
                </a:solidFill>
              </a:defRPr>
            </a:lvl2pPr>
            <a:lvl3pPr>
              <a:defRPr sz="48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565" marR="0" lvl="1" indent="-914400" algn="l" defTabSz="243776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219200" y="3987679"/>
            <a:ext cx="6746631" cy="451741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1" name="图片占位符 9"/>
          <p:cNvSpPr>
            <a:spLocks noGrp="1"/>
          </p:cNvSpPr>
          <p:nvPr>
            <p:ph type="pic" sz="quarter" idx="15"/>
          </p:nvPr>
        </p:nvSpPr>
        <p:spPr>
          <a:xfrm>
            <a:off x="8818684" y="3987678"/>
            <a:ext cx="6746631" cy="4523277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2" name="图片占位符 9"/>
          <p:cNvSpPr>
            <a:spLocks noGrp="1"/>
          </p:cNvSpPr>
          <p:nvPr>
            <p:ph type="pic" sz="quarter" idx="16"/>
          </p:nvPr>
        </p:nvSpPr>
        <p:spPr>
          <a:xfrm>
            <a:off x="16391182" y="3928146"/>
            <a:ext cx="6746631" cy="4582809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199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05190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18"/>
          </p:nvPr>
        </p:nvSpPr>
        <p:spPr>
          <a:xfrm>
            <a:off x="16391181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219199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18684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half" idx="21"/>
          </p:nvPr>
        </p:nvSpPr>
        <p:spPr>
          <a:xfrm>
            <a:off x="16391180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  <a:t>2020/8/17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1"/>
          <p:cNvSpPr>
            <a:spLocks noGrp="1"/>
          </p:cNvSpPr>
          <p:nvPr>
            <p:ph sz="quarter" idx="14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endParaRPr lang="zh-CN" altLang="en-US" sz="10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0"/>
          <p:cNvSpPr>
            <a:spLocks noGrp="1"/>
          </p:cNvSpPr>
          <p:nvPr>
            <p:ph sz="quarter" idx="11"/>
          </p:nvPr>
        </p:nvSpPr>
        <p:spPr>
          <a:xfrm>
            <a:off x="1219200" y="3987678"/>
            <a:ext cx="21918613" cy="8040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>
              <a:defRPr sz="6600">
                <a:solidFill>
                  <a:schemeClr val="tx1"/>
                </a:solidFill>
              </a:defRPr>
            </a:lvl2pPr>
            <a:lvl3pPr>
              <a:defRPr sz="6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0"/>
          <p:cNvSpPr>
            <a:spLocks noGrp="1"/>
          </p:cNvSpPr>
          <p:nvPr>
            <p:ph sz="quarter" idx="11"/>
          </p:nvPr>
        </p:nvSpPr>
        <p:spPr>
          <a:xfrm>
            <a:off x="1219200" y="3987678"/>
            <a:ext cx="21945600" cy="8040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45600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5"/>
          <p:cNvCxnSpPr/>
          <p:nvPr userDrawn="1"/>
        </p:nvCxnSpPr>
        <p:spPr>
          <a:xfrm>
            <a:off x="10498015" y="3987678"/>
            <a:ext cx="0" cy="801858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219200" y="3987678"/>
            <a:ext cx="8804275" cy="801858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2" name="内容占位符 11"/>
          <p:cNvSpPr>
            <a:spLocks noGrp="1"/>
          </p:cNvSpPr>
          <p:nvPr>
            <p:ph sz="quarter" idx="11"/>
          </p:nvPr>
        </p:nvSpPr>
        <p:spPr>
          <a:xfrm>
            <a:off x="10868026" y="3987678"/>
            <a:ext cx="12269788" cy="8018463"/>
          </a:xfrm>
          <a:prstGeom prst="rect">
            <a:avLst/>
          </a:prstGeom>
        </p:spPr>
        <p:txBody>
          <a:bodyPr/>
          <a:lstStyle>
            <a:lvl1pPr>
              <a:defRPr sz="7200"/>
            </a:lvl1pPr>
            <a:lvl2pPr>
              <a:defRPr sz="6600"/>
            </a:lvl2pPr>
            <a:lvl3pPr>
              <a:defRPr sz="6000"/>
            </a:lvl3pPr>
            <a:lvl4pPr>
              <a:defRPr sz="5400"/>
            </a:lvl4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标题 1"/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45600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8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1101753" y="3987678"/>
            <a:ext cx="12036060" cy="801858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9" name="内容占位符 10"/>
          <p:cNvSpPr>
            <a:spLocks noGrp="1"/>
          </p:cNvSpPr>
          <p:nvPr>
            <p:ph sz="quarter" idx="11"/>
          </p:nvPr>
        </p:nvSpPr>
        <p:spPr>
          <a:xfrm>
            <a:off x="1219201" y="3987678"/>
            <a:ext cx="9507414" cy="8040077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  <a:lvl2pPr>
              <a:defRPr sz="5400">
                <a:solidFill>
                  <a:schemeClr val="tx1"/>
                </a:solidFill>
              </a:defRPr>
            </a:lvl2pPr>
            <a:lvl3pPr>
              <a:defRPr sz="48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219200" y="1400484"/>
            <a:ext cx="9472246" cy="2345034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1113476" y="2110158"/>
            <a:ext cx="12024337" cy="9917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202968"/>
            <a:ext cx="9472246" cy="7824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3692556" y="1400484"/>
            <a:ext cx="9431213" cy="2345034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219198" y="2110161"/>
            <a:ext cx="12051324" cy="99175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92556" y="4202968"/>
            <a:ext cx="9445257" cy="7824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246187" y="3827754"/>
            <a:ext cx="10580076" cy="1602318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内容占位符 10"/>
          <p:cNvSpPr>
            <a:spLocks noGrp="1"/>
          </p:cNvSpPr>
          <p:nvPr>
            <p:ph sz="quarter" idx="11"/>
          </p:nvPr>
        </p:nvSpPr>
        <p:spPr>
          <a:xfrm>
            <a:off x="1219201" y="6559062"/>
            <a:ext cx="10580076" cy="546869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  <p:sp>
        <p:nvSpPr>
          <p:cNvPr id="19" name="内容占位符 18"/>
          <p:cNvSpPr>
            <a:spLocks noGrp="1"/>
          </p:cNvSpPr>
          <p:nvPr>
            <p:ph sz="quarter" idx="16"/>
          </p:nvPr>
        </p:nvSpPr>
        <p:spPr>
          <a:xfrm>
            <a:off x="12557739" y="3827754"/>
            <a:ext cx="10553090" cy="160337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/>
          <p:cNvCxnSpPr/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1" name="内容占位符 10"/>
          <p:cNvSpPr>
            <a:spLocks noGrp="1"/>
          </p:cNvSpPr>
          <p:nvPr>
            <p:ph sz="quarter" idx="17"/>
          </p:nvPr>
        </p:nvSpPr>
        <p:spPr>
          <a:xfrm>
            <a:off x="12571230" y="6559061"/>
            <a:ext cx="10580076" cy="546869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 userDrawn="1"/>
        </p:nvGrpSpPr>
        <p:grpSpPr>
          <a:xfrm>
            <a:off x="1219199" y="12235477"/>
            <a:ext cx="8434758" cy="540018"/>
            <a:chOff x="8268622" y="6222646"/>
            <a:chExt cx="4217378" cy="270009"/>
          </a:xfrm>
        </p:grpSpPr>
        <p:sp>
          <p:nvSpPr>
            <p:cNvPr id="12" name="TextBox 5"/>
            <p:cNvSpPr>
              <a:spLocks noChangeArrowheads="1"/>
            </p:cNvSpPr>
            <p:nvPr/>
          </p:nvSpPr>
          <p:spPr bwMode="auto">
            <a:xfrm>
              <a:off x="8487693" y="6231073"/>
              <a:ext cx="3998307" cy="261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385" tIns="45692" rIns="91385" bIns="45692">
              <a:spAutoFit/>
            </a:bodyPr>
            <a:lstStyle/>
            <a:p>
              <a:pPr defTabSz="1828165"/>
              <a:r>
                <a:rPr lang="en-US" altLang="zh-CN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MongoDB</a:t>
              </a:r>
              <a:r>
                <a:rPr lang="zh-CN" altLang="en-US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中文社区培训</a:t>
              </a:r>
              <a:r>
                <a:rPr lang="en-US" altLang="zh-CN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-MongoDB</a:t>
              </a:r>
              <a:r>
                <a:rPr lang="zh-CN" altLang="en-US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入门系列</a:t>
              </a:r>
              <a:endParaRPr lang="zh-CN" altLang="en-US" sz="2800" dirty="0">
                <a:solidFill>
                  <a:schemeClr val="bg1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方正兰亭粗黑_GBK" charset="-122"/>
              </a:endParaRPr>
            </a:p>
          </p:txBody>
        </p:sp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8622" y="6222646"/>
              <a:ext cx="219070" cy="219070"/>
            </a:xfrm>
            <a:prstGeom prst="rect">
              <a:avLst/>
            </a:prstGeom>
          </p:spPr>
        </p:pic>
      </p:grp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8494" y="12252330"/>
            <a:ext cx="2889736" cy="763524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11849100" y="13134452"/>
            <a:ext cx="685800" cy="45719"/>
          </a:xfrm>
          <a:prstGeom prst="rect">
            <a:avLst/>
          </a:prstGeom>
          <a:solidFill>
            <a:srgbClr val="137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 userDrawn="1"/>
        </p:nvSpPr>
        <p:spPr>
          <a:xfrm>
            <a:off x="11453446" y="12634092"/>
            <a:ext cx="1477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2A52626-0233-4D5F-A5EE-02C74F9E6B9C}" type="slidenum">
              <a:rPr lang="zh-CN" altLang="en-US" sz="2800" smtClean="0">
                <a:solidFill>
                  <a:schemeClr val="bg1">
                    <a:lumMod val="75000"/>
                  </a:schemeClr>
                </a:solidFill>
              </a:rPr>
              <a:t>‹#›</a:t>
            </a:fld>
            <a:endParaRPr lang="zh-CN" alt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hf hdr="0" ftr="0" dt="0"/>
  <p:txStyles>
    <p:titleStyle>
      <a:lvl1pPr algn="ctr" defTabSz="2437765" rtl="0" eaLnBrk="1" latinLnBrk="0" hangingPunct="1">
        <a:spcBef>
          <a:spcPct val="0"/>
        </a:spcBef>
        <a:buNone/>
        <a:defRPr sz="96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914400" indent="-9144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j-ea"/>
          <a:ea typeface="+mj-ea"/>
          <a:cs typeface="+mn-cs"/>
        </a:defRPr>
      </a:lvl1pPr>
      <a:lvl2pPr marL="1980565" indent="-7620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7200" kern="1200">
          <a:solidFill>
            <a:schemeClr val="tx1"/>
          </a:solidFill>
          <a:latin typeface="+mj-ea"/>
          <a:ea typeface="+mj-ea"/>
          <a:cs typeface="+mn-cs"/>
        </a:defRPr>
      </a:lvl2pPr>
      <a:lvl3pPr marL="3047365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j-ea"/>
          <a:ea typeface="+mj-ea"/>
          <a:cs typeface="+mn-cs"/>
        </a:defRPr>
      </a:lvl3pPr>
      <a:lvl4pPr marL="4265930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5600" kern="1200">
          <a:solidFill>
            <a:schemeClr val="tx1"/>
          </a:solidFill>
          <a:latin typeface="+mj-ea"/>
          <a:ea typeface="+mj-ea"/>
          <a:cs typeface="+mn-cs"/>
        </a:defRPr>
      </a:lvl4pPr>
      <a:lvl5pPr marL="5485130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j-ea"/>
          <a:ea typeface="+mj-ea"/>
          <a:cs typeface="+mn-cs"/>
        </a:defRPr>
      </a:lvl5pPr>
      <a:lvl6pPr marL="6704330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7922895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142095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0660" indent="-609600" algn="l" defTabSz="2437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00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7765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6965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5530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4730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3295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2495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1695" algn="l" defTabSz="2437765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going.com/" TargetMode="External"/><Relationship Id="rId7" Type="http://schemas.openxmlformats.org/officeDocument/2006/relationships/image" Target="../media/image18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tapdata.net/" TargetMode="External"/><Relationship Id="rId5" Type="http://schemas.openxmlformats.org/officeDocument/2006/relationships/hyperlink" Target="http://www.jinmuinfo.com/" TargetMode="External"/><Relationship Id="rId4" Type="http://schemas.openxmlformats.org/officeDocument/2006/relationships/hyperlink" Target="http://www.mongodb.com/zh" TargetMode="Externa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mongodb.com/download-center/community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4294967295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r>
              <a:rPr lang="zh-CN" altLang="en-US" sz="10200" dirty="0"/>
              <a:t>安装与启动</a:t>
            </a:r>
            <a:r>
              <a:rPr lang="en-US" altLang="zh-CN" sz="10200" dirty="0"/>
              <a:t>-</a:t>
            </a:r>
            <a:r>
              <a:rPr lang="zh-CN" altLang="en-US" sz="10200" dirty="0"/>
              <a:t>实操演练材料</a:t>
            </a:r>
          </a:p>
        </p:txBody>
      </p:sp>
    </p:spTree>
    <p:extLst>
      <p:ext uri="{BB962C8B-B14F-4D97-AF65-F5344CB8AC3E}">
        <p14:creationId xmlns:p14="http://schemas.microsoft.com/office/powerpoint/2010/main" val="288702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windows </a:t>
            </a:r>
            <a:r>
              <a:rPr lang="zh-CN" altLang="en-US" dirty="0"/>
              <a:t>安装</a:t>
            </a:r>
            <a:r>
              <a:rPr lang="en-US" altLang="zh-CN" dirty="0"/>
              <a:t>(2)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 启动</a:t>
            </a: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A9A2732E-8334-4B1D-8426-D91BFCAD7929}"/>
              </a:ext>
            </a:extLst>
          </p:cNvPr>
          <p:cNvSpPr txBox="1">
            <a:spLocks/>
          </p:cNvSpPr>
          <p:nvPr/>
        </p:nvSpPr>
        <p:spPr>
          <a:xfrm>
            <a:off x="1471008" y="3872499"/>
            <a:ext cx="21946235" cy="1988714"/>
          </a:xfrm>
        </p:spPr>
        <p:txBody>
          <a:bodyPr/>
          <a:lstStyle>
            <a:lvl1pPr marL="914400" indent="-9144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1980565" indent="-7620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2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2pPr>
            <a:lvl3pPr marL="304736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3pPr>
            <a:lvl4pPr marL="42659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6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4pPr>
            <a:lvl5pPr marL="54851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48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5pPr>
            <a:lvl6pPr marL="67043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28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20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066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1600"/>
              </a:spcAft>
              <a:buFont typeface="Wingdings" panose="05000000000000000000" pitchFamily="2" charset="2"/>
              <a:buChar char="n"/>
            </a:pPr>
            <a:r>
              <a:rPr lang="en-US" altLang="zh-CN" sz="3733" dirty="0">
                <a:latin typeface="+mn-ea"/>
                <a:ea typeface="+mn-ea"/>
              </a:rPr>
              <a:t>windows </a:t>
            </a:r>
            <a:r>
              <a:rPr lang="zh-CN" altLang="en-US" sz="3733" dirty="0">
                <a:latin typeface="+mn-ea"/>
                <a:ea typeface="+mn-ea"/>
              </a:rPr>
              <a:t>配置文件路径：</a:t>
            </a:r>
            <a:endParaRPr lang="en-US" altLang="zh-CN" sz="3733" dirty="0">
              <a:latin typeface="+mn-ea"/>
              <a:ea typeface="+mn-ea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2080471-CB1C-42A9-8853-2457B0838CE0}"/>
              </a:ext>
            </a:extLst>
          </p:cNvPr>
          <p:cNvSpPr/>
          <p:nvPr/>
        </p:nvSpPr>
        <p:spPr>
          <a:xfrm>
            <a:off x="2267722" y="5168587"/>
            <a:ext cx="6185411" cy="6926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933" dirty="0">
                <a:latin typeface="+mn-ea"/>
              </a:rPr>
              <a:t>&lt;install directory&gt;\bin\</a:t>
            </a:r>
            <a:r>
              <a:rPr lang="en-US" altLang="zh-CN" sz="2933" dirty="0" err="1">
                <a:latin typeface="+mn-ea"/>
              </a:rPr>
              <a:t>mongod.cfg</a:t>
            </a:r>
            <a:endParaRPr lang="zh-CN" altLang="en-US" sz="2933" dirty="0">
              <a:latin typeface="+mn-ea"/>
            </a:endParaRPr>
          </a:p>
        </p:txBody>
      </p:sp>
      <p:pic>
        <p:nvPicPr>
          <p:cNvPr id="13" name="图片 12" descr="手机屏幕截图&#10;&#10;描述已自动生成">
            <a:extLst>
              <a:ext uri="{FF2B5EF4-FFF2-40B4-BE49-F238E27FC236}">
                <a16:creationId xmlns:a16="http://schemas.microsoft.com/office/drawing/2014/main" id="{6A893B5C-647A-4310-B9E0-413918DAB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4731" y="3872499"/>
            <a:ext cx="10805786" cy="6514965"/>
          </a:xfrm>
          <a:prstGeom prst="rect">
            <a:avLst/>
          </a:prstGeom>
        </p:spPr>
      </p:pic>
      <p:sp>
        <p:nvSpPr>
          <p:cNvPr id="14" name="内容占位符 2">
            <a:extLst>
              <a:ext uri="{FF2B5EF4-FFF2-40B4-BE49-F238E27FC236}">
                <a16:creationId xmlns:a16="http://schemas.microsoft.com/office/drawing/2014/main" id="{EDE88777-B834-494E-8FA4-FB9953908900}"/>
              </a:ext>
            </a:extLst>
          </p:cNvPr>
          <p:cNvSpPr txBox="1">
            <a:spLocks/>
          </p:cNvSpPr>
          <p:nvPr/>
        </p:nvSpPr>
        <p:spPr>
          <a:xfrm>
            <a:off x="1471008" y="7337245"/>
            <a:ext cx="21946235" cy="2697483"/>
          </a:xfrm>
        </p:spPr>
        <p:txBody>
          <a:bodyPr/>
          <a:lstStyle>
            <a:defPPr>
              <a:defRPr lang="zh-CN"/>
            </a:defPPr>
            <a:lvl1pPr marL="914400" indent="-914400" defTabSz="2437765">
              <a:lnSpc>
                <a:spcPct val="150000"/>
              </a:lnSpc>
              <a:spcBef>
                <a:spcPct val="20000"/>
              </a:spcBef>
              <a:spcAft>
                <a:spcPts val="1600"/>
              </a:spcAft>
              <a:buFont typeface="Wingdings" panose="05000000000000000000" pitchFamily="2" charset="2"/>
              <a:buChar char="n"/>
              <a:defRPr sz="3733">
                <a:latin typeface="+mn-ea"/>
              </a:defRPr>
            </a:lvl1pPr>
            <a:lvl2pPr marL="1980565" indent="-762000" defTabSz="2437765">
              <a:spcBef>
                <a:spcPct val="20000"/>
              </a:spcBef>
              <a:buFont typeface="Arial" panose="020B0604020202020204" pitchFamily="34" charset="0"/>
              <a:buChar char="–"/>
              <a:defRPr sz="7200">
                <a:latin typeface="+mj-ea"/>
                <a:ea typeface="+mj-ea"/>
              </a:defRPr>
            </a:lvl2pPr>
            <a:lvl3pPr marL="3047365" indent="-609600" defTabSz="2437765">
              <a:spcBef>
                <a:spcPct val="20000"/>
              </a:spcBef>
              <a:buFont typeface="Arial" panose="020B0604020202020204" pitchFamily="34" charset="0"/>
              <a:buChar char="•"/>
              <a:defRPr sz="6400">
                <a:latin typeface="+mj-ea"/>
                <a:ea typeface="+mj-ea"/>
              </a:defRPr>
            </a:lvl3pPr>
            <a:lvl4pPr marL="4265930" indent="-609600" defTabSz="2437765">
              <a:spcBef>
                <a:spcPct val="20000"/>
              </a:spcBef>
              <a:buFont typeface="Arial" panose="020B0604020202020204" pitchFamily="34" charset="0"/>
              <a:buChar char="–"/>
              <a:defRPr sz="5600">
                <a:latin typeface="+mj-ea"/>
                <a:ea typeface="+mj-ea"/>
              </a:defRPr>
            </a:lvl4pPr>
            <a:lvl5pPr marL="5485130" indent="-609600" defTabSz="2437765">
              <a:spcBef>
                <a:spcPct val="20000"/>
              </a:spcBef>
              <a:buFont typeface="Arial" panose="020B0604020202020204" pitchFamily="34" charset="0"/>
              <a:buChar char="»"/>
              <a:defRPr sz="4800">
                <a:latin typeface="+mj-ea"/>
                <a:ea typeface="+mj-ea"/>
              </a:defRPr>
            </a:lvl5pPr>
            <a:lvl6pPr marL="6704330" indent="-609600" defTabSz="2437765">
              <a:spcBef>
                <a:spcPct val="20000"/>
              </a:spcBef>
              <a:buFont typeface="Arial" panose="020B0604020202020204" pitchFamily="34" charset="0"/>
              <a:buChar char="•"/>
              <a:defRPr sz="5400"/>
            </a:lvl6pPr>
            <a:lvl7pPr marL="7922895" indent="-609600" defTabSz="2437765">
              <a:spcBef>
                <a:spcPct val="20000"/>
              </a:spcBef>
              <a:buFont typeface="Arial" panose="020B0604020202020204" pitchFamily="34" charset="0"/>
              <a:buChar char="•"/>
              <a:defRPr sz="5400"/>
            </a:lvl7pPr>
            <a:lvl8pPr marL="9142095" indent="-609600" defTabSz="2437765">
              <a:spcBef>
                <a:spcPct val="20000"/>
              </a:spcBef>
              <a:buFont typeface="Arial" panose="020B0604020202020204" pitchFamily="34" charset="0"/>
              <a:buChar char="•"/>
              <a:defRPr sz="5400"/>
            </a:lvl8pPr>
            <a:lvl9pPr marL="10360660" indent="-609600" defTabSz="2437765">
              <a:spcBef>
                <a:spcPct val="20000"/>
              </a:spcBef>
              <a:buFont typeface="Arial" panose="020B0604020202020204" pitchFamily="34" charset="0"/>
              <a:buChar char="•"/>
              <a:defRPr sz="5400"/>
            </a:lvl9pPr>
          </a:lstStyle>
          <a:p>
            <a:r>
              <a:rPr lang="zh-CN" altLang="en-US" dirty="0"/>
              <a:t>命令行启动</a:t>
            </a:r>
            <a:endParaRPr lang="en-US" altLang="zh-CN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FCCF95B-C3DA-4F6E-969F-DC71DF65AA9E}"/>
              </a:ext>
            </a:extLst>
          </p:cNvPr>
          <p:cNvSpPr/>
          <p:nvPr/>
        </p:nvSpPr>
        <p:spPr>
          <a:xfrm>
            <a:off x="1471008" y="8685986"/>
            <a:ext cx="10398263" cy="2304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C:\Users\zale&gt;D: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D:\&gt;cd D:\env\MongoDB\Server\4.2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D:\env\MongoDB\Server\4.2&gt;</a:t>
            </a:r>
            <a:r>
              <a:rPr lang="de-DE" altLang="zh-CN" sz="2800" dirty="0">
                <a:latin typeface="+mn-ea"/>
              </a:rPr>
              <a:t>bin\mongod -f bin\mongod.cfg</a:t>
            </a:r>
            <a:endParaRPr lang="en-US" altLang="zh-CN" sz="2800" dirty="0">
              <a:latin typeface="+mn-ea"/>
            </a:endParaRPr>
          </a:p>
        </p:txBody>
      </p:sp>
      <p:sp>
        <p:nvSpPr>
          <p:cNvPr id="3" name="箭头: 右 2">
            <a:extLst>
              <a:ext uri="{FF2B5EF4-FFF2-40B4-BE49-F238E27FC236}">
                <a16:creationId xmlns:a16="http://schemas.microsoft.com/office/drawing/2014/main" id="{606A73EC-3594-479D-89FB-48A27053821A}"/>
              </a:ext>
            </a:extLst>
          </p:cNvPr>
          <p:cNvSpPr/>
          <p:nvPr/>
        </p:nvSpPr>
        <p:spPr>
          <a:xfrm>
            <a:off x="10524565" y="3872499"/>
            <a:ext cx="1667435" cy="1073806"/>
          </a:xfrm>
          <a:prstGeom prst="rightArrow">
            <a:avLst>
              <a:gd name="adj1" fmla="val 50000"/>
              <a:gd name="adj2" fmla="val 783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019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2473" y="3130062"/>
            <a:ext cx="10580076" cy="1602318"/>
          </a:xfrm>
        </p:spPr>
        <p:txBody>
          <a:bodyPr/>
          <a:lstStyle/>
          <a:p>
            <a:r>
              <a:rPr lang="en-US" altLang="zh-CN" sz="4000" dirty="0"/>
              <a:t>1. </a:t>
            </a:r>
            <a:r>
              <a:rPr lang="zh-CN" altLang="en-US" sz="4000" dirty="0"/>
              <a:t>安装时勾选 安装服务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altLang="zh-CN" dirty="0"/>
              <a:t>windows </a:t>
            </a:r>
            <a:r>
              <a:rPr lang="zh-CN" altLang="en-US" dirty="0"/>
              <a:t>安装 </a:t>
            </a:r>
            <a:r>
              <a:rPr lang="en-US" altLang="zh-CN" dirty="0"/>
              <a:t>–</a:t>
            </a:r>
            <a:r>
              <a:rPr lang="zh-CN" altLang="en-US" dirty="0"/>
              <a:t> 服务方式启动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16"/>
          </p:nvPr>
        </p:nvSpPr>
        <p:spPr>
          <a:xfrm>
            <a:off x="12557739" y="3129534"/>
            <a:ext cx="10553090" cy="1603375"/>
          </a:xfrm>
        </p:spPr>
        <p:txBody>
          <a:bodyPr anchor="ctr" anchorCtr="0"/>
          <a:lstStyle/>
          <a:p>
            <a:pPr>
              <a:spcBef>
                <a:spcPct val="0"/>
              </a:spcBef>
            </a:pPr>
            <a:r>
              <a:rPr lang="en-US" altLang="zh-CN" sz="4000" dirty="0">
                <a:cs typeface="+mj-cs"/>
              </a:rPr>
              <a:t>2. </a:t>
            </a:r>
            <a:r>
              <a:rPr lang="zh-CN" altLang="en-US" sz="4000" dirty="0">
                <a:cs typeface="+mj-cs"/>
              </a:rPr>
              <a:t>打开服务列表，右键启动</a:t>
            </a:r>
          </a:p>
        </p:txBody>
      </p:sp>
      <p:pic>
        <p:nvPicPr>
          <p:cNvPr id="7" name="图片 6" descr="手机屏幕截图&#10;&#10;描述已自动生成">
            <a:extLst>
              <a:ext uri="{FF2B5EF4-FFF2-40B4-BE49-F238E27FC236}">
                <a16:creationId xmlns:a16="http://schemas.microsoft.com/office/drawing/2014/main" id="{1785C563-3DC9-49B0-8747-C4D80C277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7739" y="4628914"/>
            <a:ext cx="10406225" cy="7156452"/>
          </a:xfrm>
          <a:prstGeom prst="rect">
            <a:avLst/>
          </a:prstGeom>
        </p:spPr>
      </p:pic>
      <p:pic>
        <p:nvPicPr>
          <p:cNvPr id="8" name="图片 7" descr="手机截图图社交软件的信息&#10;&#10;描述已自动生成">
            <a:extLst>
              <a:ext uri="{FF2B5EF4-FFF2-40B4-BE49-F238E27FC236}">
                <a16:creationId xmlns:a16="http://schemas.microsoft.com/office/drawing/2014/main" id="{95A687C7-4356-4A9F-9481-CDA7F6AF98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035" y="4633940"/>
            <a:ext cx="9588623" cy="715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91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windows </a:t>
            </a:r>
            <a:r>
              <a:rPr lang="zh-CN" altLang="en-US" dirty="0"/>
              <a:t>安装 </a:t>
            </a:r>
            <a:r>
              <a:rPr lang="en-US" altLang="zh-CN" dirty="0"/>
              <a:t>–</a:t>
            </a:r>
            <a:r>
              <a:rPr lang="zh-CN" altLang="en-US" dirty="0"/>
              <a:t> 手动添加服务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4378DE3-989D-4A6E-AC50-8B57823A4378}"/>
              </a:ext>
            </a:extLst>
          </p:cNvPr>
          <p:cNvSpPr/>
          <p:nvPr/>
        </p:nvSpPr>
        <p:spPr>
          <a:xfrm>
            <a:off x="1380055" y="4633293"/>
            <a:ext cx="21084988" cy="6653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D:\env\MongoDB\Server\4.2&gt;bin\mongod -f "D:\env\MongoDB\Server\4.2\bin\mongod.cfg" --install --</a:t>
            </a:r>
            <a:r>
              <a:rPr lang="en-US" altLang="zh-CN" sz="2800" dirty="0" err="1">
                <a:latin typeface="+mn-ea"/>
              </a:rPr>
              <a:t>serviceName</a:t>
            </a:r>
            <a:r>
              <a:rPr lang="en-US" altLang="zh-CN" sz="2800" dirty="0">
                <a:latin typeface="+mn-ea"/>
              </a:rPr>
              <a:t> "MongoDB" 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2DF39F-0724-4233-8D7B-D5B2F362FBF2}"/>
              </a:ext>
            </a:extLst>
          </p:cNvPr>
          <p:cNvSpPr/>
          <p:nvPr/>
        </p:nvSpPr>
        <p:spPr>
          <a:xfrm>
            <a:off x="13034172" y="5826879"/>
            <a:ext cx="9430871" cy="64823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D:\env\MongoDB\Server\4.2&gt;net start MongoDB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MongoDB </a:t>
            </a:r>
            <a:r>
              <a:rPr lang="zh-CN" altLang="en-US" sz="2800" dirty="0">
                <a:latin typeface="+mn-ea"/>
              </a:rPr>
              <a:t>服务正在启动 </a:t>
            </a:r>
            <a:r>
              <a:rPr lang="en-US" altLang="zh-CN" sz="2800" dirty="0">
                <a:latin typeface="+mn-ea"/>
              </a:rPr>
              <a:t>..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MongoDB </a:t>
            </a:r>
            <a:r>
              <a:rPr lang="zh-CN" altLang="en-US" sz="2800" dirty="0">
                <a:latin typeface="+mn-ea"/>
              </a:rPr>
              <a:t>服务已经启动成功。</a:t>
            </a:r>
          </a:p>
          <a:p>
            <a:pPr>
              <a:lnSpc>
                <a:spcPct val="150000"/>
              </a:lnSpc>
            </a:pPr>
            <a:endParaRPr lang="zh-CN" altLang="en-US" sz="2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D:\env\MongoDB\Server\4.2&gt;net stop MongoDB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MongoDB </a:t>
            </a:r>
            <a:r>
              <a:rPr lang="zh-CN" altLang="en-US" sz="2800" dirty="0">
                <a:latin typeface="+mn-ea"/>
              </a:rPr>
              <a:t>服务正在停止</a:t>
            </a:r>
            <a:r>
              <a:rPr lang="en-US" altLang="zh-CN" sz="2800" dirty="0"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MongoDB </a:t>
            </a:r>
            <a:r>
              <a:rPr lang="zh-CN" altLang="en-US" sz="2800" dirty="0">
                <a:latin typeface="+mn-ea"/>
              </a:rPr>
              <a:t>服务已成功停止。</a:t>
            </a:r>
            <a:endParaRPr lang="en-US" altLang="zh-CN" sz="28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D:\env\MongoDB\Server\4.2&gt;sc delete MongoDB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[SC] </a:t>
            </a:r>
            <a:r>
              <a:rPr lang="en-US" altLang="zh-CN" sz="2800" dirty="0" err="1">
                <a:latin typeface="+mn-ea"/>
              </a:rPr>
              <a:t>DeleteService</a:t>
            </a:r>
            <a:r>
              <a:rPr lang="en-US" altLang="zh-CN" sz="2800" dirty="0">
                <a:latin typeface="+mn-ea"/>
              </a:rPr>
              <a:t> </a:t>
            </a:r>
            <a:r>
              <a:rPr lang="zh-CN" altLang="en-US" sz="2800" dirty="0">
                <a:latin typeface="+mn-ea"/>
              </a:rPr>
              <a:t>成功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2F136ACA-9DFF-47FD-84B3-32D23B336AE0}"/>
              </a:ext>
            </a:extLst>
          </p:cNvPr>
          <p:cNvSpPr/>
          <p:nvPr/>
        </p:nvSpPr>
        <p:spPr>
          <a:xfrm>
            <a:off x="1219200" y="6130899"/>
            <a:ext cx="8193741" cy="1137506"/>
          </a:xfrm>
          <a:prstGeom prst="wedgeRoundRectCallout">
            <a:avLst>
              <a:gd name="adj1" fmla="val -3837"/>
              <a:gd name="adj2" fmla="val -84400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dirty="0">
                <a:solidFill>
                  <a:schemeClr val="bg1"/>
                </a:solidFill>
                <a:latin typeface="+mn-ea"/>
              </a:rPr>
              <a:t>示例：将本地 </a:t>
            </a:r>
            <a:r>
              <a:rPr lang="en-US" altLang="zh-CN" sz="2667" dirty="0">
                <a:solidFill>
                  <a:schemeClr val="bg1"/>
                </a:solidFill>
                <a:latin typeface="+mn-ea"/>
              </a:rPr>
              <a:t>MongoDB </a:t>
            </a:r>
            <a:r>
              <a:rPr lang="zh-CN" altLang="en-US" sz="2667" dirty="0">
                <a:solidFill>
                  <a:schemeClr val="bg1"/>
                </a:solidFill>
                <a:latin typeface="+mn-ea"/>
              </a:rPr>
              <a:t>注册到 </a:t>
            </a:r>
            <a:r>
              <a:rPr lang="en-US" altLang="zh-CN" sz="2667" dirty="0">
                <a:solidFill>
                  <a:schemeClr val="bg1"/>
                </a:solidFill>
                <a:latin typeface="+mn-ea"/>
              </a:rPr>
              <a:t>windows </a:t>
            </a:r>
            <a:r>
              <a:rPr lang="zh-CN" altLang="en-US" sz="2667" dirty="0">
                <a:solidFill>
                  <a:schemeClr val="bg1"/>
                </a:solidFill>
                <a:latin typeface="+mn-ea"/>
              </a:rPr>
              <a:t>服务</a:t>
            </a:r>
            <a:endParaRPr lang="en-US" sz="2667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BF09712D-516D-4BBD-9300-DC28B616EB41}"/>
              </a:ext>
            </a:extLst>
          </p:cNvPr>
          <p:cNvSpPr txBox="1">
            <a:spLocks/>
          </p:cNvSpPr>
          <p:nvPr/>
        </p:nvSpPr>
        <p:spPr>
          <a:xfrm>
            <a:off x="1342473" y="3130062"/>
            <a:ext cx="14184398" cy="1602318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r>
              <a:rPr lang="zh-CN" altLang="en-US" sz="4000" dirty="0"/>
              <a:t>如果没有安装服务，可手动添加服务。使用 </a:t>
            </a:r>
            <a:r>
              <a:rPr lang="en-US" altLang="zh-CN" sz="4000" dirty="0" err="1"/>
              <a:t>mongod</a:t>
            </a:r>
            <a:r>
              <a:rPr lang="en-US" altLang="zh-CN" sz="4000" dirty="0"/>
              <a:t> – install</a:t>
            </a:r>
          </a:p>
        </p:txBody>
      </p:sp>
      <p:sp>
        <p:nvSpPr>
          <p:cNvPr id="7" name="云形 6">
            <a:extLst>
              <a:ext uri="{FF2B5EF4-FFF2-40B4-BE49-F238E27FC236}">
                <a16:creationId xmlns:a16="http://schemas.microsoft.com/office/drawing/2014/main" id="{FEFBBBD1-FE9E-4963-AE75-E6B5B30328CA}"/>
              </a:ext>
            </a:extLst>
          </p:cNvPr>
          <p:cNvSpPr/>
          <p:nvPr/>
        </p:nvSpPr>
        <p:spPr>
          <a:xfrm>
            <a:off x="2177336" y="8499302"/>
            <a:ext cx="8786499" cy="1418612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219215">
              <a:lnSpc>
                <a:spcPct val="200000"/>
              </a:lnSpc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使用管理员身份运行 </a:t>
            </a:r>
            <a:r>
              <a:rPr lang="en-US" altLang="zh-CN" sz="3200" b="1" dirty="0" err="1">
                <a:solidFill>
                  <a:schemeClr val="tx1"/>
                </a:solidFill>
                <a:latin typeface="+mn-ea"/>
              </a:rPr>
              <a:t>cmd</a:t>
            </a:r>
            <a:endParaRPr lang="en-US" altLang="zh-CN" sz="32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887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4294967295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r>
              <a:rPr lang="zh-CN" altLang="en-US" sz="10200" dirty="0"/>
              <a:t>基本操作</a:t>
            </a:r>
            <a:r>
              <a:rPr lang="en-US" altLang="zh-CN" sz="10200" dirty="0"/>
              <a:t>-</a:t>
            </a:r>
            <a:r>
              <a:rPr lang="zh-CN" altLang="en-US" sz="10200" dirty="0"/>
              <a:t>插入</a:t>
            </a:r>
          </a:p>
        </p:txBody>
      </p:sp>
    </p:spTree>
    <p:extLst>
      <p:ext uri="{BB962C8B-B14F-4D97-AF65-F5344CB8AC3E}">
        <p14:creationId xmlns:p14="http://schemas.microsoft.com/office/powerpoint/2010/main" val="255169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基本操作</a:t>
            </a:r>
            <a:r>
              <a:rPr lang="en-US" altLang="zh-CN" dirty="0"/>
              <a:t>-</a:t>
            </a:r>
            <a:r>
              <a:rPr lang="zh-CN" altLang="en-US" dirty="0"/>
              <a:t>实体关系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09A2A7C-F933-4247-B9D5-2723EFEBBB05}"/>
              </a:ext>
            </a:extLst>
          </p:cNvPr>
          <p:cNvSpPr/>
          <p:nvPr/>
        </p:nvSpPr>
        <p:spPr>
          <a:xfrm>
            <a:off x="6293223" y="5038166"/>
            <a:ext cx="2761130" cy="1362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/>
              <a:t>房屋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FB0EC22-06A8-404E-A8B3-FE2C8F06CF3B}"/>
              </a:ext>
            </a:extLst>
          </p:cNvPr>
          <p:cNvSpPr/>
          <p:nvPr/>
        </p:nvSpPr>
        <p:spPr>
          <a:xfrm>
            <a:off x="12900211" y="5038166"/>
            <a:ext cx="2761130" cy="1362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/>
              <a:t>用户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3119D20F-E68E-434F-9ABE-0EA821C7F857}"/>
              </a:ext>
            </a:extLst>
          </p:cNvPr>
          <p:cNvSpPr/>
          <p:nvPr/>
        </p:nvSpPr>
        <p:spPr>
          <a:xfrm>
            <a:off x="6293223" y="7663792"/>
            <a:ext cx="2761130" cy="1362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/>
              <a:t>经纪人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1DCBB7B-55C7-4658-AC94-31FD0D4A2D10}"/>
              </a:ext>
            </a:extLst>
          </p:cNvPr>
          <p:cNvSpPr/>
          <p:nvPr/>
        </p:nvSpPr>
        <p:spPr>
          <a:xfrm>
            <a:off x="12954001" y="7663792"/>
            <a:ext cx="2761130" cy="1362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000" b="1" dirty="0"/>
              <a:t>订单</a:t>
            </a: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32AE3B7-F4F2-440F-B2E4-F85E7BF576E7}"/>
              </a:ext>
            </a:extLst>
          </p:cNvPr>
          <p:cNvCxnSpPr>
            <a:stCxn id="3" idx="3"/>
            <a:endCxn id="10" idx="1"/>
          </p:cNvCxnSpPr>
          <p:nvPr/>
        </p:nvCxnSpPr>
        <p:spPr>
          <a:xfrm>
            <a:off x="9054353" y="5719484"/>
            <a:ext cx="38458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FCC2F798-1DC8-4D75-8771-7ADF743BEFB2}"/>
              </a:ext>
            </a:extLst>
          </p:cNvPr>
          <p:cNvCxnSpPr>
            <a:stCxn id="10" idx="2"/>
          </p:cNvCxnSpPr>
          <p:nvPr/>
        </p:nvCxnSpPr>
        <p:spPr>
          <a:xfrm>
            <a:off x="14280776" y="6400802"/>
            <a:ext cx="0" cy="1262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4FE6B553-8602-4653-AEE5-291A05C8AF65}"/>
              </a:ext>
            </a:extLst>
          </p:cNvPr>
          <p:cNvCxnSpPr>
            <a:stCxn id="3" idx="2"/>
          </p:cNvCxnSpPr>
          <p:nvPr/>
        </p:nvCxnSpPr>
        <p:spPr>
          <a:xfrm>
            <a:off x="7673788" y="6400802"/>
            <a:ext cx="0" cy="1577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768FF5E3-BCB6-4B74-A871-C2AB9F920204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9054353" y="8345110"/>
            <a:ext cx="3899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标题 1">
            <a:extLst>
              <a:ext uri="{FF2B5EF4-FFF2-40B4-BE49-F238E27FC236}">
                <a16:creationId xmlns:a16="http://schemas.microsoft.com/office/drawing/2014/main" id="{3B9747D2-6B86-4B29-BA71-E86164A5F1EB}"/>
              </a:ext>
            </a:extLst>
          </p:cNvPr>
          <p:cNvSpPr txBox="1">
            <a:spLocks/>
          </p:cNvSpPr>
          <p:nvPr/>
        </p:nvSpPr>
        <p:spPr>
          <a:xfrm>
            <a:off x="9514918" y="4914371"/>
            <a:ext cx="2924727" cy="982696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2400" b="1" dirty="0"/>
              <a:t>N 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1</a:t>
            </a:r>
            <a:endParaRPr lang="zh-CN" altLang="en-US" sz="2400" b="1" dirty="0"/>
          </a:p>
        </p:txBody>
      </p:sp>
      <p:sp>
        <p:nvSpPr>
          <p:cNvPr id="21" name="标题 1">
            <a:extLst>
              <a:ext uri="{FF2B5EF4-FFF2-40B4-BE49-F238E27FC236}">
                <a16:creationId xmlns:a16="http://schemas.microsoft.com/office/drawing/2014/main" id="{ECAF43DE-4CC5-4EAF-BCC2-7B2727DC5402}"/>
              </a:ext>
            </a:extLst>
          </p:cNvPr>
          <p:cNvSpPr txBox="1">
            <a:spLocks/>
          </p:cNvSpPr>
          <p:nvPr/>
        </p:nvSpPr>
        <p:spPr>
          <a:xfrm rot="5400000">
            <a:off x="5738329" y="6618889"/>
            <a:ext cx="2924727" cy="982696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2400" b="1" dirty="0"/>
              <a:t>N 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1</a:t>
            </a:r>
            <a:endParaRPr lang="zh-CN" altLang="en-US" sz="2400" b="1" dirty="0"/>
          </a:p>
        </p:txBody>
      </p:sp>
      <p:sp>
        <p:nvSpPr>
          <p:cNvPr id="22" name="标题 1">
            <a:extLst>
              <a:ext uri="{FF2B5EF4-FFF2-40B4-BE49-F238E27FC236}">
                <a16:creationId xmlns:a16="http://schemas.microsoft.com/office/drawing/2014/main" id="{732E97F1-B956-4AD7-92C5-E7D283C6D15B}"/>
              </a:ext>
            </a:extLst>
          </p:cNvPr>
          <p:cNvSpPr txBox="1">
            <a:spLocks/>
          </p:cNvSpPr>
          <p:nvPr/>
        </p:nvSpPr>
        <p:spPr>
          <a:xfrm>
            <a:off x="9514917" y="8345111"/>
            <a:ext cx="2924727" cy="982696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2400" b="1" dirty="0"/>
              <a:t>1 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N</a:t>
            </a:r>
            <a:endParaRPr lang="zh-CN" altLang="en-US" sz="2400" b="1" dirty="0"/>
          </a:p>
        </p:txBody>
      </p:sp>
      <p:sp>
        <p:nvSpPr>
          <p:cNvPr id="23" name="标题 1">
            <a:extLst>
              <a:ext uri="{FF2B5EF4-FFF2-40B4-BE49-F238E27FC236}">
                <a16:creationId xmlns:a16="http://schemas.microsoft.com/office/drawing/2014/main" id="{D142C326-675F-41D1-9346-612DB96D3050}"/>
              </a:ext>
            </a:extLst>
          </p:cNvPr>
          <p:cNvSpPr txBox="1">
            <a:spLocks/>
          </p:cNvSpPr>
          <p:nvPr/>
        </p:nvSpPr>
        <p:spPr>
          <a:xfrm rot="5400000">
            <a:off x="13468353" y="6547170"/>
            <a:ext cx="2924727" cy="982696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2400" b="1" dirty="0"/>
              <a:t>1 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N</a:t>
            </a:r>
            <a:endParaRPr lang="zh-CN" altLang="en-US" sz="2400" b="1" dirty="0"/>
          </a:p>
        </p:txBody>
      </p: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B0B15127-58BC-4A29-A19B-A34D19839980}"/>
              </a:ext>
            </a:extLst>
          </p:cNvPr>
          <p:cNvCxnSpPr>
            <a:cxnSpLocks/>
          </p:cNvCxnSpPr>
          <p:nvPr/>
        </p:nvCxnSpPr>
        <p:spPr>
          <a:xfrm>
            <a:off x="9054353" y="6400802"/>
            <a:ext cx="3926541" cy="1290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标题 1">
            <a:extLst>
              <a:ext uri="{FF2B5EF4-FFF2-40B4-BE49-F238E27FC236}">
                <a16:creationId xmlns:a16="http://schemas.microsoft.com/office/drawing/2014/main" id="{5A6C6AA7-05F2-4188-8BD0-7B556E81D37C}"/>
              </a:ext>
            </a:extLst>
          </p:cNvPr>
          <p:cNvSpPr txBox="1">
            <a:spLocks/>
          </p:cNvSpPr>
          <p:nvPr/>
        </p:nvSpPr>
        <p:spPr>
          <a:xfrm>
            <a:off x="9159156" y="6707314"/>
            <a:ext cx="2924727" cy="982696"/>
          </a:xfrm>
          <a:prstGeom prst="rect">
            <a:avLst/>
          </a:prstGeom>
        </p:spPr>
        <p:txBody>
          <a:bodyPr anchor="ctr"/>
          <a:lstStyle>
            <a:lvl1pPr algn="l" defTabSz="2437765" rtl="0" eaLnBrk="1" latinLnBrk="0" hangingPunct="1">
              <a:spcBef>
                <a:spcPct val="0"/>
              </a:spcBef>
              <a:buNone/>
              <a:defRPr sz="8800" kern="1200">
                <a:solidFill>
                  <a:schemeClr val="bg1">
                    <a:lumMod val="25000"/>
                  </a:schemeClr>
                </a:solidFill>
                <a:latin typeface="+mj-ea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2400" b="1" dirty="0"/>
              <a:t>1 </a:t>
            </a:r>
            <a:r>
              <a:rPr lang="zh-CN" altLang="en-US" sz="2400" b="1" dirty="0"/>
              <a:t>：</a:t>
            </a:r>
            <a:r>
              <a:rPr lang="en-US" altLang="zh-CN" sz="2400" b="1" dirty="0"/>
              <a:t>1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0658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插入文档</a:t>
            </a:r>
            <a:r>
              <a:rPr lang="en-US" altLang="zh-CN" dirty="0"/>
              <a:t>(1) - insert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3498343"/>
            <a:ext cx="10793506" cy="84213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db.houses.insert</a:t>
            </a:r>
            <a:r>
              <a:rPr lang="en-US" altLang="zh-CN" sz="2800" dirty="0">
                <a:latin typeface="+mn-ea"/>
              </a:rPr>
              <a:t>({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title: "</a:t>
            </a:r>
            <a:r>
              <a:rPr lang="zh-CN" altLang="en-US" sz="2800" dirty="0">
                <a:latin typeface="+mn-ea"/>
              </a:rPr>
              <a:t>海岸城商圈 城市印象家园 精装修两房 南二外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tags: ["</a:t>
            </a:r>
            <a:r>
              <a:rPr lang="zh-CN" altLang="en-US" sz="2800" dirty="0">
                <a:latin typeface="+mn-ea"/>
              </a:rPr>
              <a:t>满五</a:t>
            </a:r>
            <a:r>
              <a:rPr lang="en-US" altLang="zh-CN" sz="2800" dirty="0">
                <a:latin typeface="+mn-ea"/>
              </a:rPr>
              <a:t>", "</a:t>
            </a:r>
            <a:r>
              <a:rPr lang="zh-CN" altLang="en-US" sz="2800" dirty="0">
                <a:latin typeface="+mn-ea"/>
              </a:rPr>
              <a:t>配套成熟</a:t>
            </a:r>
            <a:r>
              <a:rPr lang="en-US" altLang="zh-CN" sz="2800" dirty="0">
                <a:latin typeface="+mn-ea"/>
              </a:rPr>
              <a:t>"],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layout: "2</a:t>
            </a:r>
            <a:r>
              <a:rPr lang="zh-CN" altLang="en-US" sz="2800" dirty="0">
                <a:latin typeface="+mn-ea"/>
              </a:rPr>
              <a:t>室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厅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卫</a:t>
            </a:r>
            <a:r>
              <a:rPr lang="en-US" altLang="zh-CN" sz="2800" dirty="0">
                <a:latin typeface="+mn-ea"/>
              </a:rPr>
              <a:t>",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area: 74,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price:{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total: 7300000,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</a:t>
            </a:r>
            <a:r>
              <a:rPr lang="en-US" altLang="zh-CN" sz="2800" dirty="0" err="1">
                <a:latin typeface="+mn-ea"/>
              </a:rPr>
              <a:t>perMeter</a:t>
            </a:r>
            <a:r>
              <a:rPr lang="en-US" altLang="zh-CN" sz="2800" dirty="0">
                <a:latin typeface="+mn-ea"/>
              </a:rPr>
              <a:t>: 98648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publisher: "</a:t>
            </a:r>
            <a:r>
              <a:rPr lang="zh-CN" altLang="en-US" sz="2800" dirty="0">
                <a:latin typeface="+mn-ea"/>
              </a:rPr>
              <a:t>房似锦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</a:t>
            </a:r>
            <a:r>
              <a:rPr lang="en-US" altLang="zh-CN" sz="2800" dirty="0" err="1">
                <a:latin typeface="+mn-ea"/>
              </a:rPr>
              <a:t>propertyRight</a:t>
            </a:r>
            <a:r>
              <a:rPr lang="en-US" altLang="zh-CN" sz="2800" dirty="0">
                <a:latin typeface="+mn-ea"/>
              </a:rPr>
              <a:t>: 70,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</a:t>
            </a:r>
            <a:r>
              <a:rPr lang="en-US" altLang="zh-CN" sz="2800" dirty="0" err="1">
                <a:latin typeface="+mn-ea"/>
              </a:rPr>
              <a:t>updateTime</a:t>
            </a:r>
            <a:r>
              <a:rPr lang="en-US" altLang="zh-CN" sz="2800" dirty="0">
                <a:latin typeface="+mn-ea"/>
              </a:rPr>
              <a:t>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})</a:t>
            </a:r>
            <a:endParaRPr lang="en-US" altLang="zh-CN" sz="2800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5168282" y="7232611"/>
            <a:ext cx="3794939" cy="983873"/>
          </a:xfrm>
          <a:prstGeom prst="cloudCallout">
            <a:avLst>
              <a:gd name="adj1" fmla="val -105403"/>
              <a:gd name="adj2" fmla="val -5230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新房源上线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945035" y="4866963"/>
            <a:ext cx="987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({ "</a:t>
            </a:r>
            <a:r>
              <a:rPr lang="en-US" altLang="zh-CN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nInserted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 })</a:t>
            </a:r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pic>
        <p:nvPicPr>
          <p:cNvPr id="3076" name="Picture 4" descr="查看源图像">
            <a:extLst>
              <a:ext uri="{FF2B5EF4-FFF2-40B4-BE49-F238E27FC236}">
                <a16:creationId xmlns:a16="http://schemas.microsoft.com/office/drawing/2014/main" id="{2B7B52C2-3EB3-4362-95E2-83B8A3573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8617" y="10096239"/>
            <a:ext cx="1835524" cy="182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71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插入文档</a:t>
            </a:r>
            <a:r>
              <a:rPr lang="en-US" altLang="zh-CN" dirty="0"/>
              <a:t>(2) - </a:t>
            </a:r>
            <a:r>
              <a:rPr lang="en-US" altLang="zh-CN" dirty="0" err="1"/>
              <a:t>insertOne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3570061"/>
            <a:ext cx="10793506" cy="842134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db.houses.insertOne</a:t>
            </a:r>
            <a:r>
              <a:rPr lang="en-US" altLang="zh-CN" sz="2800" dirty="0">
                <a:latin typeface="+mn-ea"/>
              </a:rPr>
              <a:t>({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title: "</a:t>
            </a:r>
            <a:r>
              <a:rPr lang="zh-CN" altLang="en-US" sz="2800" dirty="0">
                <a:latin typeface="+mn-ea"/>
              </a:rPr>
              <a:t>海岸城商圈 城市印象家园 精装修两房 南二外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tags: ["</a:t>
            </a:r>
            <a:r>
              <a:rPr lang="zh-CN" altLang="en-US" sz="2800" dirty="0">
                <a:latin typeface="+mn-ea"/>
              </a:rPr>
              <a:t>满五</a:t>
            </a:r>
            <a:r>
              <a:rPr lang="en-US" altLang="zh-CN" sz="2800" dirty="0">
                <a:latin typeface="+mn-ea"/>
              </a:rPr>
              <a:t>", "</a:t>
            </a:r>
            <a:r>
              <a:rPr lang="zh-CN" altLang="en-US" sz="2800" dirty="0">
                <a:latin typeface="+mn-ea"/>
              </a:rPr>
              <a:t>配套成熟</a:t>
            </a:r>
            <a:r>
              <a:rPr lang="en-US" altLang="zh-CN" sz="2800" dirty="0">
                <a:latin typeface="+mn-ea"/>
              </a:rPr>
              <a:t>"],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layout: "2</a:t>
            </a:r>
            <a:r>
              <a:rPr lang="zh-CN" altLang="en-US" sz="2800" dirty="0">
                <a:latin typeface="+mn-ea"/>
              </a:rPr>
              <a:t>室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厅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卫</a:t>
            </a:r>
            <a:r>
              <a:rPr lang="en-US" altLang="zh-CN" sz="2800" dirty="0">
                <a:latin typeface="+mn-ea"/>
              </a:rPr>
              <a:t>",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area: 74,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price:{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total: 7300000,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</a:t>
            </a:r>
            <a:r>
              <a:rPr lang="en-US" altLang="zh-CN" sz="2800" dirty="0" err="1">
                <a:latin typeface="+mn-ea"/>
              </a:rPr>
              <a:t>perMeter</a:t>
            </a:r>
            <a:r>
              <a:rPr lang="en-US" altLang="zh-CN" sz="2800" dirty="0">
                <a:latin typeface="+mn-ea"/>
              </a:rPr>
              <a:t>: 98648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publisher: "</a:t>
            </a:r>
            <a:r>
              <a:rPr lang="zh-CN" altLang="en-US" sz="2800" dirty="0">
                <a:latin typeface="+mn-ea"/>
              </a:rPr>
              <a:t>房似锦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</a:t>
            </a:r>
            <a:r>
              <a:rPr lang="en-US" altLang="zh-CN" sz="2800" dirty="0" err="1">
                <a:latin typeface="+mn-ea"/>
              </a:rPr>
              <a:t>propertyRight</a:t>
            </a:r>
            <a:r>
              <a:rPr lang="en-US" altLang="zh-CN" sz="2800" dirty="0">
                <a:latin typeface="+mn-ea"/>
              </a:rPr>
              <a:t>: 70,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</a:t>
            </a:r>
            <a:r>
              <a:rPr lang="en-US" altLang="zh-CN" sz="2800" dirty="0" err="1">
                <a:latin typeface="+mn-ea"/>
              </a:rPr>
              <a:t>updateTime</a:t>
            </a:r>
            <a:r>
              <a:rPr lang="en-US" altLang="zh-CN" sz="2800" dirty="0">
                <a:latin typeface="+mn-ea"/>
              </a:rPr>
              <a:t>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})</a:t>
            </a:r>
            <a:endParaRPr lang="en-US" altLang="zh-CN" sz="2800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5240000" y="8625719"/>
            <a:ext cx="3772978" cy="983873"/>
          </a:xfrm>
          <a:prstGeom prst="cloudCallout">
            <a:avLst>
              <a:gd name="adj1" fmla="val -105403"/>
              <a:gd name="adj2" fmla="val -5230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返回写入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ID</a:t>
            </a:r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945034" y="5516180"/>
            <a:ext cx="10793505" cy="2599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"acknowledged" : true,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insertedId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("5ecc7b1753378466dcbe25b2")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509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插入文档</a:t>
            </a:r>
            <a:r>
              <a:rPr lang="en-US" altLang="zh-CN" dirty="0"/>
              <a:t>(3) - </a:t>
            </a:r>
            <a:r>
              <a:rPr lang="en-US" altLang="zh-CN" dirty="0" err="1"/>
              <a:t>insertMany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3552132"/>
            <a:ext cx="10793506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var </a:t>
            </a:r>
            <a:r>
              <a:rPr lang="en-US" altLang="zh-CN" sz="2800" dirty="0" err="1">
                <a:latin typeface="+mn-ea"/>
              </a:rPr>
              <a:t>hss</a:t>
            </a:r>
            <a:r>
              <a:rPr lang="en-US" altLang="zh-CN" sz="2800" dirty="0">
                <a:latin typeface="+mn-ea"/>
              </a:rPr>
              <a:t> = [];</a:t>
            </a:r>
          </a:p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hss.push</a:t>
            </a:r>
            <a:r>
              <a:rPr lang="en-US" altLang="zh-CN" sz="2800" dirty="0">
                <a:latin typeface="+mn-ea"/>
              </a:rPr>
              <a:t>({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title: "</a:t>
            </a:r>
            <a:r>
              <a:rPr lang="zh-CN" altLang="en-US" sz="2800" dirty="0">
                <a:latin typeface="+mn-ea"/>
              </a:rPr>
              <a:t>环中线地铁口 景华岭峯送装修优选此套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tags: ["</a:t>
            </a:r>
            <a:r>
              <a:rPr lang="zh-CN" altLang="en-US" sz="2800" dirty="0">
                <a:latin typeface="+mn-ea"/>
              </a:rPr>
              <a:t>满二</a:t>
            </a:r>
            <a:r>
              <a:rPr lang="en-US" altLang="zh-CN" sz="2800" dirty="0">
                <a:latin typeface="+mn-ea"/>
              </a:rPr>
              <a:t>", "</a:t>
            </a:r>
            <a:r>
              <a:rPr lang="zh-CN" altLang="en-US" sz="2800" dirty="0">
                <a:latin typeface="+mn-ea"/>
              </a:rPr>
              <a:t>学区房</a:t>
            </a:r>
            <a:r>
              <a:rPr lang="en-US" altLang="zh-CN" sz="2800" dirty="0">
                <a:latin typeface="+mn-ea"/>
              </a:rPr>
              <a:t>"],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layout: "3</a:t>
            </a:r>
            <a:r>
              <a:rPr lang="zh-CN" altLang="en-US" sz="2800" dirty="0">
                <a:latin typeface="+mn-ea"/>
              </a:rPr>
              <a:t>室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厅</a:t>
            </a:r>
            <a:r>
              <a:rPr lang="en-US" altLang="zh-CN" sz="2800" dirty="0">
                <a:latin typeface="+mn-ea"/>
              </a:rPr>
              <a:t>1</a:t>
            </a:r>
            <a:r>
              <a:rPr lang="zh-CN" altLang="en-US" sz="2800" dirty="0">
                <a:latin typeface="+mn-ea"/>
              </a:rPr>
              <a:t>卫</a:t>
            </a:r>
            <a:r>
              <a:rPr lang="en-US" altLang="zh-CN" sz="2800" dirty="0">
                <a:latin typeface="+mn-ea"/>
              </a:rPr>
              <a:t>",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area: 86,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publisher: "</a:t>
            </a:r>
            <a:r>
              <a:rPr lang="zh-CN" altLang="en-US" sz="2800" dirty="0">
                <a:latin typeface="+mn-ea"/>
              </a:rPr>
              <a:t>钟小天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</a:t>
            </a:r>
            <a:r>
              <a:rPr lang="en-US" altLang="zh-CN" sz="2800" dirty="0" err="1">
                <a:latin typeface="+mn-ea"/>
              </a:rPr>
              <a:t>updateTime</a:t>
            </a:r>
            <a:r>
              <a:rPr lang="en-US" altLang="zh-CN" sz="2800" dirty="0">
                <a:latin typeface="+mn-ea"/>
              </a:rPr>
              <a:t>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});</a:t>
            </a:r>
          </a:p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hss.push</a:t>
            </a:r>
            <a:r>
              <a:rPr lang="en-US" altLang="zh-CN" sz="2800" dirty="0">
                <a:latin typeface="+mn-ea"/>
              </a:rPr>
              <a:t>({…});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</a:t>
            </a:r>
            <a:r>
              <a:rPr lang="en-US" altLang="zh-CN" sz="2800" b="1" dirty="0" err="1">
                <a:solidFill>
                  <a:srgbClr val="FF0000"/>
                </a:solidFill>
                <a:latin typeface="+mn-ea"/>
              </a:rPr>
              <a:t>insertMany</a:t>
            </a:r>
            <a:r>
              <a:rPr lang="en-US" altLang="zh-CN" sz="2800" dirty="0">
                <a:latin typeface="+mn-ea"/>
              </a:rPr>
              <a:t>(</a:t>
            </a:r>
            <a:r>
              <a:rPr lang="en-US" altLang="zh-CN" sz="2800" dirty="0" err="1">
                <a:latin typeface="+mn-ea"/>
              </a:rPr>
              <a:t>hss</a:t>
            </a:r>
            <a:r>
              <a:rPr lang="en-US" altLang="zh-CN" sz="2800" dirty="0">
                <a:latin typeface="+mn-ea"/>
              </a:rPr>
              <a:t>);</a:t>
            </a: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5849600" y="9624454"/>
            <a:ext cx="3092172" cy="983873"/>
          </a:xfrm>
          <a:prstGeom prst="cloudCallout">
            <a:avLst>
              <a:gd name="adj1" fmla="val -105403"/>
              <a:gd name="adj2" fmla="val -5230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批量插入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429129" y="5086289"/>
            <a:ext cx="9879106" cy="453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"acknowledged" : true,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insertedIds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[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("5ecc7cb2291ae92d6a6eee11"),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("5ecc7cb2291ae92d6a6eee12")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]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697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查询文档</a:t>
            </a:r>
            <a:r>
              <a:rPr lang="en-US" altLang="zh-CN" dirty="0"/>
              <a:t>(1) - find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3978084"/>
            <a:ext cx="10793506" cy="37019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db.houses.find</a:t>
            </a:r>
            <a:r>
              <a:rPr lang="en-US" altLang="zh-CN" sz="3200" dirty="0">
                <a:latin typeface="+mn-ea"/>
              </a:rPr>
              <a:t>({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   "</a:t>
            </a:r>
            <a:r>
              <a:rPr lang="en-US" altLang="zh-CN" sz="3200" dirty="0" err="1">
                <a:latin typeface="+mn-ea"/>
              </a:rPr>
              <a:t>price.total</a:t>
            </a:r>
            <a:r>
              <a:rPr lang="en-US" altLang="zh-CN" sz="3200" dirty="0">
                <a:latin typeface="+mn-ea"/>
              </a:rPr>
              <a:t>": {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       "$</a:t>
            </a:r>
            <a:r>
              <a:rPr lang="en-US" altLang="zh-CN" sz="3200" dirty="0" err="1">
                <a:latin typeface="+mn-ea"/>
              </a:rPr>
              <a:t>lte</a:t>
            </a:r>
            <a:r>
              <a:rPr lang="en-US" altLang="zh-CN" sz="3200" dirty="0">
                <a:latin typeface="+mn-ea"/>
              </a:rPr>
              <a:t>": 6000000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   }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})</a:t>
            </a: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5163671" y="9020166"/>
            <a:ext cx="3794939" cy="983873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按总价查询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070542" y="3978084"/>
            <a:ext cx="10416988" cy="453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("5ecc7cb2291ae92d6a6eee12"),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"title"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环中线地铁口 景华岭峯送装修优选此套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...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"publisher"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钟小天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updateTime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ISODate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("2020-05-26T02:19:30.718Z")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0171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查询文档</a:t>
            </a:r>
            <a:r>
              <a:rPr lang="en-US" altLang="zh-CN" dirty="0"/>
              <a:t>(2) - find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4011697"/>
            <a:ext cx="10793506" cy="22245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db.houses.find</a:t>
            </a:r>
            <a:r>
              <a:rPr lang="en-US" altLang="zh-CN" sz="3200" dirty="0">
                <a:latin typeface="+mn-ea"/>
              </a:rPr>
              <a:t>({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   "publisher": "</a:t>
            </a:r>
            <a:r>
              <a:rPr lang="zh-CN" altLang="en-US" sz="3200" dirty="0">
                <a:latin typeface="+mn-ea"/>
              </a:rPr>
              <a:t>房似锦</a:t>
            </a:r>
            <a:r>
              <a:rPr lang="en-US" altLang="zh-CN" sz="32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})</a:t>
            </a: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2563907" y="7810017"/>
            <a:ext cx="4497705" cy="983873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按经纪人查询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052612" y="3978084"/>
            <a:ext cx="10416988" cy="453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("5ecc7c5c53378466dcbe25b3"),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"title"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海岸城商圈 城市印象家园 精装修两房 南二外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...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"publisher"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房似锦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updateTime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ISODate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("2020-05-26T02:18:04.381Z")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926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(1)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 下载</a:t>
            </a:r>
          </a:p>
        </p:txBody>
      </p:sp>
      <p:sp>
        <p:nvSpPr>
          <p:cNvPr id="5" name="内容占位符 2">
            <a:extLst>
              <a:ext uri="{FF2B5EF4-FFF2-40B4-BE49-F238E27FC236}">
                <a16:creationId xmlns:a16="http://schemas.microsoft.com/office/drawing/2014/main" id="{29E2E1B1-525F-4E1B-91A4-4676EB503822}"/>
              </a:ext>
            </a:extLst>
          </p:cNvPr>
          <p:cNvSpPr txBox="1">
            <a:spLocks/>
          </p:cNvSpPr>
          <p:nvPr/>
        </p:nvSpPr>
        <p:spPr>
          <a:xfrm>
            <a:off x="1219200" y="3730768"/>
            <a:ext cx="21946235" cy="2697483"/>
          </a:xfrm>
        </p:spPr>
        <p:txBody>
          <a:bodyPr/>
          <a:lstStyle>
            <a:lvl1pPr marL="914400" indent="-9144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1980565" indent="-7620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2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2pPr>
            <a:lvl3pPr marL="304736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3pPr>
            <a:lvl4pPr marL="42659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6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4pPr>
            <a:lvl5pPr marL="54851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48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5pPr>
            <a:lvl6pPr marL="67043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28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20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066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1600"/>
              </a:spcAft>
              <a:buFont typeface="Wingdings" panose="05000000000000000000" pitchFamily="2" charset="2"/>
              <a:buChar char="n"/>
            </a:pPr>
            <a:r>
              <a:rPr lang="zh-CN" altLang="en-US" sz="4000" dirty="0">
                <a:latin typeface="+mn-ea"/>
                <a:ea typeface="+mn-ea"/>
              </a:rPr>
              <a:t>获取 </a:t>
            </a:r>
            <a:r>
              <a:rPr lang="en-US" altLang="zh-CN" sz="4000" dirty="0">
                <a:latin typeface="+mn-ea"/>
                <a:ea typeface="+mn-ea"/>
              </a:rPr>
              <a:t>MongoDB Server </a:t>
            </a:r>
            <a:r>
              <a:rPr lang="zh-CN" altLang="en-US" sz="4000" dirty="0">
                <a:latin typeface="+mn-ea"/>
                <a:ea typeface="+mn-ea"/>
              </a:rPr>
              <a:t>安装包</a:t>
            </a:r>
            <a:endParaRPr lang="en-US" altLang="zh-CN" sz="4000" dirty="0">
              <a:latin typeface="+mn-ea"/>
              <a:ea typeface="+mn-ea"/>
            </a:endParaRPr>
          </a:p>
        </p:txBody>
      </p:sp>
      <p:sp>
        <p:nvSpPr>
          <p:cNvPr id="6" name="云形 5">
            <a:extLst>
              <a:ext uri="{FF2B5EF4-FFF2-40B4-BE49-F238E27FC236}">
                <a16:creationId xmlns:a16="http://schemas.microsoft.com/office/drawing/2014/main" id="{8CD8424F-9845-4870-9319-29977D5BB38D}"/>
              </a:ext>
            </a:extLst>
          </p:cNvPr>
          <p:cNvSpPr/>
          <p:nvPr/>
        </p:nvSpPr>
        <p:spPr>
          <a:xfrm>
            <a:off x="8823237" y="9125734"/>
            <a:ext cx="13272524" cy="2076675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手动官网下载：</a:t>
            </a:r>
            <a:endParaRPr lang="en-US" altLang="zh-CN" sz="2933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https://www.mongodb.com/download-center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9C2196D-9D48-417C-9504-20FF328E4C92}"/>
              </a:ext>
            </a:extLst>
          </p:cNvPr>
          <p:cNvSpPr/>
          <p:nvPr/>
        </p:nvSpPr>
        <p:spPr>
          <a:xfrm>
            <a:off x="2032317" y="5117350"/>
            <a:ext cx="12664685" cy="5436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curl -O https://fastdl.mongodb.org/linux/mongodb-linux-x86_64-rhel70-4.2.6.tgz</a:t>
            </a:r>
            <a:endParaRPr lang="zh-CN" altLang="en-US" sz="2933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pic>
        <p:nvPicPr>
          <p:cNvPr id="8" name="Picture 2" descr="C:\Users\t00385749\AppData\Roaming\eSpace_Desktop\UserData\t00385749\imagefiles\FFF88B38-9A9B-4827-BB99-AFE62F5DEBDD.png">
            <a:extLst>
              <a:ext uri="{FF2B5EF4-FFF2-40B4-BE49-F238E27FC236}">
                <a16:creationId xmlns:a16="http://schemas.microsoft.com/office/drawing/2014/main" id="{EE4E4CAA-B73A-462B-97D6-956120520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761" y="6428251"/>
            <a:ext cx="20320000" cy="185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209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查询文档</a:t>
            </a:r>
            <a:r>
              <a:rPr lang="en-US" altLang="zh-CN" dirty="0"/>
              <a:t>(3) - </a:t>
            </a:r>
            <a:r>
              <a:rPr lang="en-US" altLang="zh-CN" dirty="0" err="1"/>
              <a:t>findOne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4183425"/>
            <a:ext cx="10793506" cy="22245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db.houses.findOne</a:t>
            </a:r>
            <a:r>
              <a:rPr lang="en-US" altLang="zh-CN" sz="3200" dirty="0">
                <a:latin typeface="+mn-ea"/>
              </a:rPr>
              <a:t>({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    _id: </a:t>
            </a:r>
            <a:r>
              <a:rPr lang="en-US" altLang="zh-CN" sz="3200" dirty="0" err="1">
                <a:latin typeface="+mn-ea"/>
              </a:rPr>
              <a:t>ObjectId</a:t>
            </a:r>
            <a:r>
              <a:rPr lang="en-US" altLang="zh-CN" sz="3200" dirty="0">
                <a:latin typeface="+mn-ea"/>
              </a:rPr>
              <a:t>("5ecc7c5c53378466dcbe25b3")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})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052612" y="3978084"/>
            <a:ext cx="1041698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("5ecc7c5c53378466dcbe25b3"),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"title"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海岸城商圈 城市印象家园 精装修两房 南二外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"tags" : [ 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满五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 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配套成熟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],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"layout" : "2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室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1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厅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1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卫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"area" : 74.0,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"price" : {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"total" : 7300000.0,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perMeter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98648.0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},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"publisher"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房似锦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updateTime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ISODate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("2020-05-26T02:18:04.381Z")</a:t>
            </a:r>
          </a:p>
          <a:p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云形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2441347" y="8318675"/>
            <a:ext cx="7760487" cy="2076675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933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findOne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结果不唯一时，只会返回满足条件的第一个文档</a:t>
            </a:r>
          </a:p>
        </p:txBody>
      </p:sp>
    </p:spTree>
    <p:extLst>
      <p:ext uri="{BB962C8B-B14F-4D97-AF65-F5344CB8AC3E}">
        <p14:creationId xmlns:p14="http://schemas.microsoft.com/office/powerpoint/2010/main" val="81675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查询文档</a:t>
            </a:r>
            <a:r>
              <a:rPr lang="en-US" altLang="zh-CN" dirty="0"/>
              <a:t>(4) – </a:t>
            </a:r>
            <a:r>
              <a:rPr lang="zh-CN" altLang="en-US" dirty="0"/>
              <a:t>分页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4183425"/>
            <a:ext cx="10793506" cy="2963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db.houses.find</a:t>
            </a:r>
            <a:r>
              <a:rPr lang="en-US" altLang="zh-CN" sz="3200" dirty="0">
                <a:latin typeface="+mn-ea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.skip(20)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.limit(10)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.sort({</a:t>
            </a:r>
            <a:r>
              <a:rPr lang="en-US" altLang="zh-CN" sz="3200" dirty="0" err="1">
                <a:latin typeface="+mn-ea"/>
              </a:rPr>
              <a:t>updateTime</a:t>
            </a:r>
            <a:r>
              <a:rPr lang="en-US" altLang="zh-CN" sz="3200" dirty="0">
                <a:latin typeface="+mn-ea"/>
              </a:rPr>
              <a:t>: -1})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769788" y="4183425"/>
            <a:ext cx="7297270" cy="248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limit - 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限定返回条目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skip - 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跳过指定条目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sort - 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按什么排序</a:t>
            </a:r>
          </a:p>
        </p:txBody>
      </p:sp>
      <p:sp>
        <p:nvSpPr>
          <p:cNvPr id="7" name="思想气泡: 云 6">
            <a:extLst>
              <a:ext uri="{FF2B5EF4-FFF2-40B4-BE49-F238E27FC236}">
                <a16:creationId xmlns:a16="http://schemas.microsoft.com/office/drawing/2014/main" id="{56BC45DC-713A-4FB3-91DE-9E7BB06A20E0}"/>
              </a:ext>
            </a:extLst>
          </p:cNvPr>
          <p:cNvSpPr/>
          <p:nvPr/>
        </p:nvSpPr>
        <p:spPr>
          <a:xfrm>
            <a:off x="2545980" y="8796037"/>
            <a:ext cx="7010396" cy="2389406"/>
          </a:xfrm>
          <a:prstGeom prst="cloudCallout">
            <a:avLst>
              <a:gd name="adj1" fmla="val -27976"/>
              <a:gd name="adj2" fmla="val -804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假定每页大小为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10</a:t>
            </a:r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，查询第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3</a:t>
            </a:r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页的结果，排序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=</a:t>
            </a:r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按更新时间降序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C7EA926-31C4-467C-9222-4C4383163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013" y="8796036"/>
            <a:ext cx="9989806" cy="1871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查询文档</a:t>
            </a:r>
            <a:r>
              <a:rPr lang="en-US" altLang="zh-CN" dirty="0"/>
              <a:t>(5) – </a:t>
            </a:r>
            <a:r>
              <a:rPr lang="zh-CN" altLang="en-US" dirty="0"/>
              <a:t>使用 </a:t>
            </a:r>
            <a:r>
              <a:rPr lang="en-US" altLang="zh-CN" dirty="0"/>
              <a:t>cursor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62635" y="3355663"/>
            <a:ext cx="12496800" cy="83243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//</a:t>
            </a:r>
            <a:r>
              <a:rPr lang="zh-CN" altLang="en-US" sz="2800" dirty="0">
                <a:latin typeface="+mn-ea"/>
              </a:rPr>
              <a:t>设置条件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var </a:t>
            </a:r>
            <a:r>
              <a:rPr lang="en-US" altLang="zh-CN" sz="2800" dirty="0" err="1">
                <a:latin typeface="+mn-ea"/>
              </a:rPr>
              <a:t>untilMills</a:t>
            </a:r>
            <a:r>
              <a:rPr lang="en-US" altLang="zh-CN" sz="2800" dirty="0">
                <a:latin typeface="+mn-ea"/>
              </a:rPr>
              <a:t> = new Date().</a:t>
            </a:r>
            <a:r>
              <a:rPr lang="en-US" altLang="zh-CN" sz="2800" dirty="0" err="1">
                <a:latin typeface="+mn-ea"/>
              </a:rPr>
              <a:t>getTime</a:t>
            </a:r>
            <a:r>
              <a:rPr lang="en-US" altLang="zh-CN" sz="2800" dirty="0">
                <a:latin typeface="+mn-ea"/>
              </a:rPr>
              <a:t>() - 7*24*3600*1000;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var </a:t>
            </a:r>
            <a:r>
              <a:rPr lang="en-US" altLang="zh-CN" sz="2800" dirty="0" err="1">
                <a:latin typeface="+mn-ea"/>
              </a:rPr>
              <a:t>totalPriceMax</a:t>
            </a:r>
            <a:r>
              <a:rPr lang="en-US" altLang="zh-CN" sz="2800" dirty="0">
                <a:latin typeface="+mn-ea"/>
              </a:rPr>
              <a:t> = 500*10000;</a:t>
            </a:r>
          </a:p>
          <a:p>
            <a:pPr>
              <a:lnSpc>
                <a:spcPct val="12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//</a:t>
            </a:r>
            <a:r>
              <a:rPr lang="zh-CN" altLang="en-US" sz="2800" dirty="0">
                <a:latin typeface="+mn-ea"/>
              </a:rPr>
              <a:t>发起查询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var cursor = </a:t>
            </a:r>
            <a:r>
              <a:rPr lang="en-US" altLang="zh-CN" sz="2800" dirty="0" err="1">
                <a:latin typeface="+mn-ea"/>
              </a:rPr>
              <a:t>db.houses.find</a:t>
            </a:r>
            <a:r>
              <a:rPr lang="en-US" altLang="zh-CN" sz="2800" dirty="0">
                <a:latin typeface="+mn-ea"/>
              </a:rPr>
              <a:t>({ </a:t>
            </a:r>
            <a:r>
              <a:rPr lang="en-US" altLang="zh-CN" sz="2800" dirty="0" err="1">
                <a:latin typeface="+mn-ea"/>
              </a:rPr>
              <a:t>updateTime</a:t>
            </a:r>
            <a:r>
              <a:rPr lang="en-US" altLang="zh-CN" sz="2800" dirty="0">
                <a:latin typeface="+mn-ea"/>
              </a:rPr>
              <a:t>: { $</a:t>
            </a:r>
            <a:r>
              <a:rPr lang="en-US" altLang="zh-CN" sz="2800" dirty="0" err="1">
                <a:latin typeface="+mn-ea"/>
              </a:rPr>
              <a:t>gte</a:t>
            </a:r>
            <a:r>
              <a:rPr lang="en-US" altLang="zh-CN" sz="2800" dirty="0">
                <a:latin typeface="+mn-ea"/>
              </a:rPr>
              <a:t>: new Date(</a:t>
            </a:r>
            <a:r>
              <a:rPr lang="en-US" altLang="zh-CN" sz="2800" dirty="0" err="1">
                <a:latin typeface="+mn-ea"/>
              </a:rPr>
              <a:t>untilMills</a:t>
            </a:r>
            <a:r>
              <a:rPr lang="en-US" altLang="zh-CN" sz="2800" dirty="0">
                <a:latin typeface="+mn-ea"/>
              </a:rPr>
              <a:t>)} })</a:t>
            </a:r>
          </a:p>
          <a:p>
            <a:pPr>
              <a:lnSpc>
                <a:spcPct val="12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//</a:t>
            </a:r>
            <a:r>
              <a:rPr lang="zh-CN" altLang="en-US" sz="2800" dirty="0">
                <a:latin typeface="+mn-ea"/>
              </a:rPr>
              <a:t>遍历结果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while(</a:t>
            </a:r>
            <a:r>
              <a:rPr lang="en-US" altLang="zh-CN" sz="2800" dirty="0" err="1">
                <a:latin typeface="+mn-ea"/>
              </a:rPr>
              <a:t>cursor.hasNext</a:t>
            </a:r>
            <a:r>
              <a:rPr lang="en-US" altLang="zh-CN" sz="2800" dirty="0">
                <a:latin typeface="+mn-ea"/>
              </a:rPr>
              <a:t>()){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var </a:t>
            </a:r>
            <a:r>
              <a:rPr lang="en-US" altLang="zh-CN" sz="2800" dirty="0" err="1">
                <a:latin typeface="+mn-ea"/>
              </a:rPr>
              <a:t>recentHouse</a:t>
            </a:r>
            <a:r>
              <a:rPr lang="en-US" altLang="zh-CN" sz="2800" dirty="0">
                <a:latin typeface="+mn-ea"/>
              </a:rPr>
              <a:t> = </a:t>
            </a:r>
            <a:r>
              <a:rPr lang="en-US" altLang="zh-CN" sz="2800" dirty="0" err="1">
                <a:latin typeface="+mn-ea"/>
              </a:rPr>
              <a:t>cursor.next</a:t>
            </a:r>
            <a:r>
              <a:rPr lang="en-US" altLang="zh-CN" sz="2800" dirty="0">
                <a:latin typeface="+mn-ea"/>
              </a:rPr>
              <a:t>();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if(</a:t>
            </a:r>
            <a:r>
              <a:rPr lang="en-US" altLang="zh-CN" sz="2800" dirty="0" err="1">
                <a:latin typeface="+mn-ea"/>
              </a:rPr>
              <a:t>recentHouse.price.total</a:t>
            </a:r>
            <a:r>
              <a:rPr lang="en-US" altLang="zh-CN" sz="2800" dirty="0">
                <a:latin typeface="+mn-ea"/>
              </a:rPr>
              <a:t> &lt;= </a:t>
            </a:r>
            <a:r>
              <a:rPr lang="en-US" altLang="zh-CN" sz="2800" dirty="0" err="1">
                <a:latin typeface="+mn-ea"/>
              </a:rPr>
              <a:t>totalPriceMax</a:t>
            </a:r>
            <a:r>
              <a:rPr lang="en-US" altLang="zh-CN" sz="2800" dirty="0">
                <a:latin typeface="+mn-ea"/>
              </a:rPr>
              <a:t>){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  //</a:t>
            </a:r>
            <a:r>
              <a:rPr lang="zh-CN" altLang="en-US" sz="2800" dirty="0">
                <a:latin typeface="+mn-ea"/>
              </a:rPr>
              <a:t>添加收藏</a:t>
            </a: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+mn-ea"/>
              </a:rPr>
              <a:t>         </a:t>
            </a:r>
            <a:r>
              <a:rPr lang="en-US" altLang="zh-CN" sz="2800" dirty="0" err="1">
                <a:latin typeface="+mn-ea"/>
              </a:rPr>
              <a:t>addToFavorites</a:t>
            </a:r>
            <a:r>
              <a:rPr lang="en-US" altLang="zh-CN" sz="2800" dirty="0">
                <a:latin typeface="+mn-ea"/>
              </a:rPr>
              <a:t>(</a:t>
            </a:r>
            <a:r>
              <a:rPr lang="en-US" altLang="zh-CN" sz="2800" dirty="0" err="1">
                <a:latin typeface="+mn-ea"/>
              </a:rPr>
              <a:t>recentHouse</a:t>
            </a:r>
            <a:r>
              <a:rPr lang="en-US" altLang="zh-CN" sz="2800" dirty="0">
                <a:latin typeface="+mn-ea"/>
              </a:rPr>
              <a:t>);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}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}</a:t>
            </a:r>
          </a:p>
        </p:txBody>
      </p:sp>
      <p:sp>
        <p:nvSpPr>
          <p:cNvPr id="6" name="云形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14651277" y="4781325"/>
            <a:ext cx="7760487" cy="3107302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查询最近一周内发布的房源，将总价在 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500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以万内的房子添加收藏。</a:t>
            </a:r>
          </a:p>
        </p:txBody>
      </p:sp>
    </p:spTree>
    <p:extLst>
      <p:ext uri="{BB962C8B-B14F-4D97-AF65-F5344CB8AC3E}">
        <p14:creationId xmlns:p14="http://schemas.microsoft.com/office/powerpoint/2010/main" val="26191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特殊查询</a:t>
            </a:r>
            <a:r>
              <a:rPr lang="en-US" altLang="zh-CN" dirty="0"/>
              <a:t>(1) - projection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4" y="4183425"/>
            <a:ext cx="10793506" cy="2963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db.houses.find</a:t>
            </a:r>
            <a:r>
              <a:rPr lang="en-US" altLang="zh-CN" sz="3200" dirty="0">
                <a:latin typeface="+mn-ea"/>
              </a:rPr>
              <a:t>(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{ "</a:t>
            </a:r>
            <a:r>
              <a:rPr lang="en-US" altLang="zh-CN" sz="3200" dirty="0" err="1">
                <a:latin typeface="+mn-ea"/>
              </a:rPr>
              <a:t>price.perMeter</a:t>
            </a:r>
            <a:r>
              <a:rPr lang="en-US" altLang="zh-CN" sz="3200" dirty="0">
                <a:latin typeface="+mn-ea"/>
              </a:rPr>
              <a:t>": { $</a:t>
            </a:r>
            <a:r>
              <a:rPr lang="en-US" altLang="zh-CN" sz="3200" dirty="0" err="1">
                <a:latin typeface="+mn-ea"/>
              </a:rPr>
              <a:t>lt</a:t>
            </a:r>
            <a:r>
              <a:rPr lang="en-US" altLang="zh-CN" sz="3200" dirty="0">
                <a:latin typeface="+mn-ea"/>
              </a:rPr>
              <a:t>: 100000}} ,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 { publisher: 1, title: 1}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3052612" y="3978084"/>
            <a:ext cx="10416988" cy="6477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("5ecc7cb2291ae92d6a6eee11"),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"title"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海岸城商圈 城市印象家园 精装修两房 南二外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"publisher"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房似锦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("5ecc7cb2291ae92d6a6eee12"),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"title"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环中线地铁口 景华岭峯送装修优选此套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"publisher"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钟小天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思想气泡: 云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2459276" y="8378567"/>
            <a:ext cx="7760487" cy="2076675"/>
          </a:xfrm>
          <a:prstGeom prst="cloudCallout">
            <a:avLst>
              <a:gd name="adj1" fmla="val 16826"/>
              <a:gd name="adj2" fmla="val -9290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我只关心标题（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title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）、经纪人（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publisher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504027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特殊查询</a:t>
            </a:r>
            <a:r>
              <a:rPr lang="en-US" altLang="zh-CN" dirty="0"/>
              <a:t>(2) - </a:t>
            </a:r>
            <a:r>
              <a:rPr lang="en-US" altLang="zh-CN" dirty="0" err="1"/>
              <a:t>returnKey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918447" y="3805069"/>
            <a:ext cx="10793506" cy="19580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db.houses.find</a:t>
            </a:r>
            <a:r>
              <a:rPr lang="en-US" altLang="zh-CN" sz="2800" dirty="0">
                <a:latin typeface="+mn-ea"/>
              </a:rPr>
              <a:t>({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{ $</a:t>
            </a:r>
            <a:r>
              <a:rPr lang="en-US" altLang="zh-CN" sz="2800" dirty="0" err="1">
                <a:latin typeface="+mn-ea"/>
              </a:rPr>
              <a:t>lt</a:t>
            </a:r>
            <a:r>
              <a:rPr lang="en-US" altLang="zh-CN" sz="2800" dirty="0">
                <a:latin typeface="+mn-ea"/>
              </a:rPr>
              <a:t>: 80000}} 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.</a:t>
            </a:r>
            <a:r>
              <a:rPr lang="en-US" altLang="zh-CN" sz="2800" dirty="0" err="1">
                <a:latin typeface="+mn-ea"/>
              </a:rPr>
              <a:t>returnKey</a:t>
            </a:r>
            <a:r>
              <a:rPr lang="en-US" altLang="zh-CN" sz="2800" dirty="0">
                <a:latin typeface="+mn-ea"/>
              </a:rPr>
              <a:t>()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5329646" y="4372883"/>
            <a:ext cx="717176" cy="822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{}</a:t>
            </a:r>
            <a:endParaRPr lang="zh-CN" altLang="en-US" b="1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对话气泡: 圆角矩形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1828798" y="10940427"/>
            <a:ext cx="15329647" cy="760280"/>
          </a:xfrm>
          <a:prstGeom prst="wedgeRoundRectCallout">
            <a:avLst>
              <a:gd name="adj1" fmla="val 52781"/>
              <a:gd name="adj2" fmla="val -3890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933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returnKey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指示查询结果</a:t>
            </a:r>
            <a:r>
              <a:rPr lang="zh-CN" altLang="en-US" sz="2933" b="1" dirty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从索引中抽取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，如果当前查询无法使用索引，将会返回空的文档</a:t>
            </a:r>
          </a:p>
        </p:txBody>
      </p:sp>
      <p:sp>
        <p:nvSpPr>
          <p:cNvPr id="7" name="Rounded Rectangular Callout 4">
            <a:extLst>
              <a:ext uri="{FF2B5EF4-FFF2-40B4-BE49-F238E27FC236}">
                <a16:creationId xmlns:a16="http://schemas.microsoft.com/office/drawing/2014/main" id="{EB4740A7-3021-499E-AC83-3974E5CAA4A2}"/>
              </a:ext>
            </a:extLst>
          </p:cNvPr>
          <p:cNvSpPr/>
          <p:nvPr/>
        </p:nvSpPr>
        <p:spPr>
          <a:xfrm>
            <a:off x="1060713" y="3421026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1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A9D53C5-9039-40BB-9F93-DEF56B569D24}"/>
              </a:ext>
            </a:extLst>
          </p:cNvPr>
          <p:cNvSpPr/>
          <p:nvPr/>
        </p:nvSpPr>
        <p:spPr>
          <a:xfrm>
            <a:off x="1918447" y="7083106"/>
            <a:ext cx="10793506" cy="26043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db.houses.createIndex</a:t>
            </a:r>
            <a:r>
              <a:rPr lang="en-US" altLang="zh-CN" sz="2800" dirty="0">
                <a:latin typeface="+mn-ea"/>
              </a:rPr>
              <a:t>({"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1, title: 1})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db.houses.find</a:t>
            </a:r>
            <a:r>
              <a:rPr lang="en-US" altLang="zh-CN" sz="2800" dirty="0">
                <a:latin typeface="+mn-ea"/>
              </a:rPr>
              <a:t>({ 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{ $</a:t>
            </a:r>
            <a:r>
              <a:rPr lang="en-US" altLang="zh-CN" sz="2800" dirty="0" err="1">
                <a:latin typeface="+mn-ea"/>
              </a:rPr>
              <a:t>lt</a:t>
            </a:r>
            <a:r>
              <a:rPr lang="en-US" altLang="zh-CN" sz="2800" dirty="0">
                <a:latin typeface="+mn-ea"/>
              </a:rPr>
              <a:t>: 100000}} , { title: 1})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.</a:t>
            </a:r>
            <a:r>
              <a:rPr lang="en-US" altLang="zh-CN" sz="2800" dirty="0" err="1">
                <a:latin typeface="+mn-ea"/>
              </a:rPr>
              <a:t>returnKey</a:t>
            </a:r>
            <a:r>
              <a:rPr lang="en-US" altLang="zh-CN" sz="2800" dirty="0">
                <a:latin typeface="+mn-ea"/>
              </a:rPr>
              <a:t>()</a:t>
            </a:r>
          </a:p>
        </p:txBody>
      </p:sp>
      <p:sp>
        <p:nvSpPr>
          <p:cNvPr id="10" name="Rounded Rectangular Callout 4">
            <a:extLst>
              <a:ext uri="{FF2B5EF4-FFF2-40B4-BE49-F238E27FC236}">
                <a16:creationId xmlns:a16="http://schemas.microsoft.com/office/drawing/2014/main" id="{8484EB99-A219-448C-9146-55B69E039820}"/>
              </a:ext>
            </a:extLst>
          </p:cNvPr>
          <p:cNvSpPr/>
          <p:nvPr/>
        </p:nvSpPr>
        <p:spPr>
          <a:xfrm>
            <a:off x="1060714" y="6699063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2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B295013-2B00-4640-ABF7-D147CE7D1FCD}"/>
              </a:ext>
            </a:extLst>
          </p:cNvPr>
          <p:cNvSpPr/>
          <p:nvPr/>
        </p:nvSpPr>
        <p:spPr>
          <a:xfrm>
            <a:off x="14702117" y="7017730"/>
            <a:ext cx="8301319" cy="260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    "</a:t>
            </a:r>
            <a:r>
              <a:rPr lang="en-US" altLang="zh-CN" sz="2800" b="1" dirty="0" err="1">
                <a:latin typeface="+mn-ea"/>
              </a:rPr>
              <a:t>price.perMeter</a:t>
            </a:r>
            <a:r>
              <a:rPr lang="en-US" altLang="zh-CN" sz="2800" b="1" dirty="0">
                <a:latin typeface="+mn-ea"/>
              </a:rPr>
              <a:t>" : 58140.0,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    "title" : "</a:t>
            </a:r>
            <a:r>
              <a:rPr lang="zh-CN" altLang="en-US" sz="2800" b="1" dirty="0">
                <a:latin typeface="+mn-ea"/>
              </a:rPr>
              <a:t>环中线地铁口 景华岭峯送装修优选此套</a:t>
            </a:r>
            <a:r>
              <a:rPr lang="en-US" altLang="zh-CN" sz="2800" b="1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}</a:t>
            </a:r>
          </a:p>
        </p:txBody>
      </p:sp>
      <p:cxnSp>
        <p:nvCxnSpPr>
          <p:cNvPr id="12" name="Straight Arrow Connector 15">
            <a:extLst>
              <a:ext uri="{FF2B5EF4-FFF2-40B4-BE49-F238E27FC236}">
                <a16:creationId xmlns:a16="http://schemas.microsoft.com/office/drawing/2014/main" id="{FE4EDFA1-D1D7-4413-8645-5278677080E0}"/>
              </a:ext>
            </a:extLst>
          </p:cNvPr>
          <p:cNvCxnSpPr>
            <a:cxnSpLocks/>
          </p:cNvCxnSpPr>
          <p:nvPr/>
        </p:nvCxnSpPr>
        <p:spPr>
          <a:xfrm flipV="1">
            <a:off x="13025855" y="4784086"/>
            <a:ext cx="1362360" cy="1"/>
          </a:xfrm>
          <a:prstGeom prst="straightConnector1">
            <a:avLst/>
          </a:prstGeom>
          <a:ln w="57150">
            <a:solidFill>
              <a:srgbClr val="5CA83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5">
            <a:extLst>
              <a:ext uri="{FF2B5EF4-FFF2-40B4-BE49-F238E27FC236}">
                <a16:creationId xmlns:a16="http://schemas.microsoft.com/office/drawing/2014/main" id="{824412A4-D473-4FE6-B7EC-0B305F9C6923}"/>
              </a:ext>
            </a:extLst>
          </p:cNvPr>
          <p:cNvCxnSpPr>
            <a:cxnSpLocks/>
          </p:cNvCxnSpPr>
          <p:nvPr/>
        </p:nvCxnSpPr>
        <p:spPr>
          <a:xfrm flipV="1">
            <a:off x="13025855" y="8425022"/>
            <a:ext cx="1362360" cy="1"/>
          </a:xfrm>
          <a:prstGeom prst="straightConnector1">
            <a:avLst/>
          </a:prstGeom>
          <a:ln w="57150">
            <a:solidFill>
              <a:srgbClr val="5CA83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97F74CC5-EC40-4311-B965-72A5ABD101C8}"/>
              </a:ext>
            </a:extLst>
          </p:cNvPr>
          <p:cNvSpPr/>
          <p:nvPr/>
        </p:nvSpPr>
        <p:spPr>
          <a:xfrm>
            <a:off x="18036988" y="3805069"/>
            <a:ext cx="627527" cy="1585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72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28756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常用查询操作符</a:t>
            </a: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419FD6A1-9380-449C-A51C-78AE1F964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532969"/>
              </p:ext>
            </p:extLst>
          </p:nvPr>
        </p:nvGraphicFramePr>
        <p:xfrm>
          <a:off x="1219200" y="3463119"/>
          <a:ext cx="7324394" cy="8107680"/>
        </p:xfrm>
        <a:graphic>
          <a:graphicData uri="http://schemas.openxmlformats.org/drawingml/2006/table">
            <a:tbl>
              <a:tblPr/>
              <a:tblGrid>
                <a:gridCol w="3662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2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effectLst/>
                          <a:latin typeface="+mn-ea"/>
                          <a:ea typeface="+mn-ea"/>
                        </a:rPr>
                        <a:t>比较操作符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effectLst/>
                          <a:latin typeface="+mn-ea"/>
                          <a:ea typeface="+mn-ea"/>
                        </a:rPr>
                        <a:t>描述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 dirty="0">
                          <a:effectLst/>
                          <a:latin typeface="+mn-ea"/>
                          <a:ea typeface="+mn-ea"/>
                        </a:rPr>
                        <a:t>$eq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effectLst/>
                          <a:latin typeface="+mn-ea"/>
                          <a:ea typeface="+mn-ea"/>
                        </a:rPr>
                        <a:t>等值比较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$gt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effectLst/>
                          <a:latin typeface="+mn-ea"/>
                          <a:ea typeface="+mn-ea"/>
                        </a:rPr>
                        <a:t>大于指定值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$gte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  <a:latin typeface="+mn-ea"/>
                          <a:ea typeface="+mn-ea"/>
                        </a:rPr>
                        <a:t>大于或等于指定值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$in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  <a:latin typeface="+mn-ea"/>
                          <a:ea typeface="+mn-ea"/>
                        </a:rPr>
                        <a:t>数组中包含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$lt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  <a:latin typeface="+mn-ea"/>
                          <a:ea typeface="+mn-ea"/>
                        </a:rPr>
                        <a:t>小于指定值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$lte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  <a:latin typeface="+mn-ea"/>
                          <a:ea typeface="+mn-ea"/>
                        </a:rPr>
                        <a:t>小于或等于指定值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  <a:latin typeface="+mn-ea"/>
                          <a:ea typeface="+mn-ea"/>
                        </a:rPr>
                        <a:t>$ne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  <a:latin typeface="+mn-ea"/>
                          <a:ea typeface="+mn-ea"/>
                        </a:rPr>
                        <a:t>不等于指定值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 dirty="0">
                          <a:effectLst/>
                          <a:latin typeface="+mn-ea"/>
                          <a:ea typeface="+mn-ea"/>
                        </a:rPr>
                        <a:t>$</a:t>
                      </a:r>
                      <a:r>
                        <a:rPr lang="en-US" sz="3200" dirty="0" err="1">
                          <a:effectLst/>
                          <a:latin typeface="+mn-ea"/>
                          <a:ea typeface="+mn-ea"/>
                        </a:rPr>
                        <a:t>nin</a:t>
                      </a:r>
                      <a:endParaRPr lang="en-US" sz="32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effectLst/>
                          <a:latin typeface="+mn-ea"/>
                          <a:ea typeface="+mn-ea"/>
                        </a:rPr>
                        <a:t>不在数组中包含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DBCEBD0C-9F81-499F-A4A9-A036BA231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540885"/>
              </p:ext>
            </p:extLst>
          </p:nvPr>
        </p:nvGraphicFramePr>
        <p:xfrm>
          <a:off x="11221687" y="3485584"/>
          <a:ext cx="9628650" cy="3962400"/>
        </p:xfrm>
        <a:graphic>
          <a:graphicData uri="http://schemas.openxmlformats.org/drawingml/2006/table">
            <a:tbl>
              <a:tblPr/>
              <a:tblGrid>
                <a:gridCol w="481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effectLst/>
                        </a:rPr>
                        <a:t>逻辑操作符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effectLst/>
                        </a:rPr>
                        <a:t>描述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 dirty="0">
                          <a:effectLst/>
                        </a:rPr>
                        <a:t>$and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3200">
                          <a:effectLst/>
                        </a:rPr>
                        <a:t>"</a:t>
                      </a:r>
                      <a:r>
                        <a:rPr lang="zh-CN" altLang="en-US" sz="3200">
                          <a:effectLst/>
                        </a:rPr>
                        <a:t>与</a:t>
                      </a:r>
                      <a:r>
                        <a:rPr lang="en-US" altLang="zh-CN" sz="3200">
                          <a:effectLst/>
                        </a:rPr>
                        <a:t>"</a:t>
                      </a:r>
                      <a:r>
                        <a:rPr lang="zh-CN" altLang="en-US" sz="3200">
                          <a:effectLst/>
                        </a:rPr>
                        <a:t>查询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</a:rPr>
                        <a:t>$or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effectLst/>
                        </a:rPr>
                        <a:t>"</a:t>
                      </a:r>
                      <a:r>
                        <a:rPr lang="zh-CN" altLang="en-US" sz="3200" dirty="0">
                          <a:effectLst/>
                        </a:rPr>
                        <a:t>或</a:t>
                      </a:r>
                      <a:r>
                        <a:rPr lang="en-US" altLang="zh-CN" sz="3200" dirty="0">
                          <a:effectLst/>
                        </a:rPr>
                        <a:t>"</a:t>
                      </a:r>
                      <a:r>
                        <a:rPr lang="zh-CN" altLang="en-US" sz="3200" dirty="0">
                          <a:effectLst/>
                        </a:rPr>
                        <a:t>查询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</a:rPr>
                        <a:t>$not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3200">
                          <a:effectLst/>
                        </a:rPr>
                        <a:t>"</a:t>
                      </a:r>
                      <a:r>
                        <a:rPr lang="zh-CN" altLang="en-US" sz="3200">
                          <a:effectLst/>
                        </a:rPr>
                        <a:t>非</a:t>
                      </a:r>
                      <a:r>
                        <a:rPr lang="en-US" altLang="zh-CN" sz="3200">
                          <a:effectLst/>
                        </a:rPr>
                        <a:t>"</a:t>
                      </a:r>
                      <a:r>
                        <a:rPr lang="zh-CN" altLang="en-US" sz="3200">
                          <a:effectLst/>
                        </a:rPr>
                        <a:t>查询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 dirty="0">
                          <a:effectLst/>
                        </a:rPr>
                        <a:t>$nor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effectLst/>
                        </a:rPr>
                        <a:t>"</a:t>
                      </a:r>
                      <a:r>
                        <a:rPr lang="zh-CN" altLang="en-US" sz="3200" dirty="0">
                          <a:effectLst/>
                        </a:rPr>
                        <a:t>即非</a:t>
                      </a:r>
                      <a:r>
                        <a:rPr lang="en-US" altLang="zh-CN" sz="3200" dirty="0">
                          <a:effectLst/>
                        </a:rPr>
                        <a:t>"</a:t>
                      </a:r>
                      <a:r>
                        <a:rPr lang="zh-CN" altLang="en-US" sz="3200" dirty="0">
                          <a:effectLst/>
                        </a:rPr>
                        <a:t>查询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6" name="表格 15">
            <a:extLst>
              <a:ext uri="{FF2B5EF4-FFF2-40B4-BE49-F238E27FC236}">
                <a16:creationId xmlns:a16="http://schemas.microsoft.com/office/drawing/2014/main" id="{2AFF0FF6-C0A9-432F-8159-A2073806B1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24205"/>
              </p:ext>
            </p:extLst>
          </p:nvPr>
        </p:nvGraphicFramePr>
        <p:xfrm>
          <a:off x="11221688" y="8400879"/>
          <a:ext cx="9628650" cy="3169920"/>
        </p:xfrm>
        <a:graphic>
          <a:graphicData uri="http://schemas.openxmlformats.org/drawingml/2006/table">
            <a:tbl>
              <a:tblPr/>
              <a:tblGrid>
                <a:gridCol w="481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1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480">
                <a:tc>
                  <a:txBody>
                    <a:bodyPr/>
                    <a:lstStyle/>
                    <a:p>
                      <a:r>
                        <a:rPr lang="zh-CN" altLang="en-US" sz="3200" b="1" dirty="0">
                          <a:effectLst/>
                        </a:rPr>
                        <a:t>数组操作符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b="1">
                          <a:effectLst/>
                        </a:rPr>
                        <a:t>描述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</a:rPr>
                        <a:t>$all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</a:rPr>
                        <a:t>全包含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>
                          <a:effectLst/>
                        </a:rPr>
                        <a:t>$elemMatch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>
                          <a:effectLst/>
                        </a:rPr>
                        <a:t>仅一个元素匹配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r>
                        <a:rPr lang="en-US" sz="3200" dirty="0">
                          <a:effectLst/>
                        </a:rPr>
                        <a:t>$size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effectLst/>
                        </a:rPr>
                        <a:t>大小匹配</a:t>
                      </a:r>
                    </a:p>
                  </a:txBody>
                  <a:tcPr marL="330200" marR="330200" marT="152400" marB="15240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75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特殊查询</a:t>
            </a:r>
            <a:r>
              <a:rPr lang="en-US" altLang="zh-CN" dirty="0"/>
              <a:t>(2) - </a:t>
            </a:r>
            <a:r>
              <a:rPr lang="en-US" altLang="zh-CN" dirty="0" err="1"/>
              <a:t>returnKey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918447" y="3805069"/>
            <a:ext cx="10793506" cy="19580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db.houses.find</a:t>
            </a:r>
            <a:r>
              <a:rPr lang="en-US" altLang="zh-CN" sz="2800" dirty="0">
                <a:latin typeface="+mn-ea"/>
              </a:rPr>
              <a:t>({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{ $</a:t>
            </a:r>
            <a:r>
              <a:rPr lang="en-US" altLang="zh-CN" sz="2800" dirty="0" err="1">
                <a:latin typeface="+mn-ea"/>
              </a:rPr>
              <a:t>lt</a:t>
            </a:r>
            <a:r>
              <a:rPr lang="en-US" altLang="zh-CN" sz="2800" dirty="0">
                <a:latin typeface="+mn-ea"/>
              </a:rPr>
              <a:t>: 80000}} 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.</a:t>
            </a:r>
            <a:r>
              <a:rPr lang="en-US" altLang="zh-CN" sz="2800" dirty="0" err="1">
                <a:latin typeface="+mn-ea"/>
              </a:rPr>
              <a:t>returnKey</a:t>
            </a:r>
            <a:r>
              <a:rPr lang="en-US" altLang="zh-CN" sz="2800" dirty="0">
                <a:latin typeface="+mn-ea"/>
              </a:rPr>
              <a:t>()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5329646" y="4372883"/>
            <a:ext cx="717176" cy="822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{}</a:t>
            </a:r>
            <a:endParaRPr lang="zh-CN" altLang="en-US" b="1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对话气泡: 圆角矩形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1828798" y="10940427"/>
            <a:ext cx="15329647" cy="760280"/>
          </a:xfrm>
          <a:prstGeom prst="wedgeRoundRectCallout">
            <a:avLst>
              <a:gd name="adj1" fmla="val 52781"/>
              <a:gd name="adj2" fmla="val -38905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933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returnKey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指示查询结果</a:t>
            </a:r>
            <a:r>
              <a:rPr lang="zh-CN" altLang="en-US" sz="2933" b="1" dirty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从索引中抽取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，如果当前查询无法使用索引，将会返回空的文档</a:t>
            </a:r>
          </a:p>
        </p:txBody>
      </p:sp>
      <p:sp>
        <p:nvSpPr>
          <p:cNvPr id="7" name="Rounded Rectangular Callout 4">
            <a:extLst>
              <a:ext uri="{FF2B5EF4-FFF2-40B4-BE49-F238E27FC236}">
                <a16:creationId xmlns:a16="http://schemas.microsoft.com/office/drawing/2014/main" id="{EB4740A7-3021-499E-AC83-3974E5CAA4A2}"/>
              </a:ext>
            </a:extLst>
          </p:cNvPr>
          <p:cNvSpPr/>
          <p:nvPr/>
        </p:nvSpPr>
        <p:spPr>
          <a:xfrm>
            <a:off x="1060713" y="3421026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1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EA9D53C5-9039-40BB-9F93-DEF56B569D24}"/>
              </a:ext>
            </a:extLst>
          </p:cNvPr>
          <p:cNvSpPr/>
          <p:nvPr/>
        </p:nvSpPr>
        <p:spPr>
          <a:xfrm>
            <a:off x="1918447" y="7083106"/>
            <a:ext cx="10793506" cy="26043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db.houses.createIndex</a:t>
            </a:r>
            <a:r>
              <a:rPr lang="en-US" altLang="zh-CN" sz="2800" dirty="0">
                <a:latin typeface="+mn-ea"/>
              </a:rPr>
              <a:t>({"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1, title: 1})</a:t>
            </a:r>
          </a:p>
          <a:p>
            <a:pPr>
              <a:lnSpc>
                <a:spcPct val="150000"/>
              </a:lnSpc>
            </a:pPr>
            <a:endParaRPr lang="en-US" altLang="zh-CN" sz="2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db.houses.find</a:t>
            </a:r>
            <a:r>
              <a:rPr lang="en-US" altLang="zh-CN" sz="2800" dirty="0">
                <a:latin typeface="+mn-ea"/>
              </a:rPr>
              <a:t>({ 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{ $</a:t>
            </a:r>
            <a:r>
              <a:rPr lang="en-US" altLang="zh-CN" sz="2800" dirty="0" err="1">
                <a:latin typeface="+mn-ea"/>
              </a:rPr>
              <a:t>lt</a:t>
            </a:r>
            <a:r>
              <a:rPr lang="en-US" altLang="zh-CN" sz="2800" dirty="0">
                <a:latin typeface="+mn-ea"/>
              </a:rPr>
              <a:t>: 100000}} , { title: 1})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.</a:t>
            </a:r>
            <a:r>
              <a:rPr lang="en-US" altLang="zh-CN" sz="2800" dirty="0" err="1">
                <a:latin typeface="+mn-ea"/>
              </a:rPr>
              <a:t>returnKey</a:t>
            </a:r>
            <a:r>
              <a:rPr lang="en-US" altLang="zh-CN" sz="2800" dirty="0">
                <a:latin typeface="+mn-ea"/>
              </a:rPr>
              <a:t>()</a:t>
            </a:r>
          </a:p>
        </p:txBody>
      </p:sp>
      <p:sp>
        <p:nvSpPr>
          <p:cNvPr id="10" name="Rounded Rectangular Callout 4">
            <a:extLst>
              <a:ext uri="{FF2B5EF4-FFF2-40B4-BE49-F238E27FC236}">
                <a16:creationId xmlns:a16="http://schemas.microsoft.com/office/drawing/2014/main" id="{8484EB99-A219-448C-9146-55B69E039820}"/>
              </a:ext>
            </a:extLst>
          </p:cNvPr>
          <p:cNvSpPr/>
          <p:nvPr/>
        </p:nvSpPr>
        <p:spPr>
          <a:xfrm>
            <a:off x="1060714" y="6699063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2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B295013-2B00-4640-ABF7-D147CE7D1FCD}"/>
              </a:ext>
            </a:extLst>
          </p:cNvPr>
          <p:cNvSpPr/>
          <p:nvPr/>
        </p:nvSpPr>
        <p:spPr>
          <a:xfrm>
            <a:off x="14702117" y="7017730"/>
            <a:ext cx="8301319" cy="2604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    "</a:t>
            </a:r>
            <a:r>
              <a:rPr lang="en-US" altLang="zh-CN" sz="2800" b="1" dirty="0" err="1">
                <a:latin typeface="+mn-ea"/>
              </a:rPr>
              <a:t>price.perMeter</a:t>
            </a:r>
            <a:r>
              <a:rPr lang="en-US" altLang="zh-CN" sz="2800" b="1" dirty="0">
                <a:latin typeface="+mn-ea"/>
              </a:rPr>
              <a:t>" : 58140.0,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    "title" : "</a:t>
            </a:r>
            <a:r>
              <a:rPr lang="zh-CN" altLang="en-US" sz="2800" b="1" dirty="0">
                <a:latin typeface="+mn-ea"/>
              </a:rPr>
              <a:t>环中线地铁口 景华岭峯送装修优选此套</a:t>
            </a:r>
            <a:r>
              <a:rPr lang="en-US" altLang="zh-CN" sz="2800" b="1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n-ea"/>
              </a:rPr>
              <a:t>}</a:t>
            </a:r>
          </a:p>
        </p:txBody>
      </p:sp>
      <p:cxnSp>
        <p:nvCxnSpPr>
          <p:cNvPr id="12" name="Straight Arrow Connector 15">
            <a:extLst>
              <a:ext uri="{FF2B5EF4-FFF2-40B4-BE49-F238E27FC236}">
                <a16:creationId xmlns:a16="http://schemas.microsoft.com/office/drawing/2014/main" id="{FE4EDFA1-D1D7-4413-8645-5278677080E0}"/>
              </a:ext>
            </a:extLst>
          </p:cNvPr>
          <p:cNvCxnSpPr>
            <a:cxnSpLocks/>
          </p:cNvCxnSpPr>
          <p:nvPr/>
        </p:nvCxnSpPr>
        <p:spPr>
          <a:xfrm flipV="1">
            <a:off x="13025855" y="4784086"/>
            <a:ext cx="1362360" cy="1"/>
          </a:xfrm>
          <a:prstGeom prst="straightConnector1">
            <a:avLst/>
          </a:prstGeom>
          <a:ln w="57150">
            <a:solidFill>
              <a:srgbClr val="5CA83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5">
            <a:extLst>
              <a:ext uri="{FF2B5EF4-FFF2-40B4-BE49-F238E27FC236}">
                <a16:creationId xmlns:a16="http://schemas.microsoft.com/office/drawing/2014/main" id="{824412A4-D473-4FE6-B7EC-0B305F9C6923}"/>
              </a:ext>
            </a:extLst>
          </p:cNvPr>
          <p:cNvCxnSpPr>
            <a:cxnSpLocks/>
          </p:cNvCxnSpPr>
          <p:nvPr/>
        </p:nvCxnSpPr>
        <p:spPr>
          <a:xfrm flipV="1">
            <a:off x="13025855" y="8425022"/>
            <a:ext cx="1362360" cy="1"/>
          </a:xfrm>
          <a:prstGeom prst="straightConnector1">
            <a:avLst/>
          </a:prstGeom>
          <a:ln w="57150">
            <a:solidFill>
              <a:srgbClr val="5CA831"/>
            </a:solidFill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73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4294967295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r>
              <a:rPr lang="zh-CN" altLang="en-US" sz="10200" dirty="0"/>
              <a:t>基本操作</a:t>
            </a:r>
            <a:r>
              <a:rPr lang="en-US" altLang="zh-CN" sz="10200" dirty="0"/>
              <a:t>-</a:t>
            </a:r>
            <a:r>
              <a:rPr lang="zh-CN" altLang="en-US" sz="10200" dirty="0"/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264008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(1) - update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4183425"/>
            <a:ext cx="11080377" cy="72902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 err="1">
                <a:latin typeface="+mn-ea"/>
              </a:rPr>
              <a:t>db.houses.update</a:t>
            </a:r>
            <a:r>
              <a:rPr lang="en-US" altLang="zh-CN" sz="2800" dirty="0">
                <a:latin typeface="+mn-ea"/>
              </a:rPr>
              <a:t>(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	{"_id" 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("5ecc7c5c53378466dcbe25b3")},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	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b="1" dirty="0">
                <a:solidFill>
                  <a:srgbClr val="FF0000"/>
                </a:solidFill>
                <a:latin typeface="+mn-ea"/>
              </a:rPr>
              <a:t>$set</a:t>
            </a:r>
            <a:r>
              <a:rPr lang="en-US" altLang="zh-CN" sz="2800" dirty="0">
                <a:latin typeface="+mn-ea"/>
              </a:rPr>
              <a:t>: 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	 "</a:t>
            </a:r>
            <a:r>
              <a:rPr lang="en-US" altLang="zh-CN" sz="2800" dirty="0" err="1">
                <a:latin typeface="+mn-ea"/>
              </a:rPr>
              <a:t>price.total</a:t>
            </a:r>
            <a:r>
              <a:rPr lang="en-US" altLang="zh-CN" sz="2800" dirty="0">
                <a:latin typeface="+mn-ea"/>
              </a:rPr>
              <a:t>": 7000000,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 	 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94594,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 	"title": "(</a:t>
            </a:r>
            <a:r>
              <a:rPr lang="zh-CN" altLang="en-US" sz="2800" dirty="0">
                <a:latin typeface="+mn-ea"/>
              </a:rPr>
              <a:t>直降</a:t>
            </a:r>
            <a:r>
              <a:rPr lang="en-US" altLang="zh-CN" sz="2800" dirty="0">
                <a:latin typeface="+mn-ea"/>
              </a:rPr>
              <a:t>30</a:t>
            </a:r>
            <a:r>
              <a:rPr lang="zh-CN" altLang="en-US" sz="2800" dirty="0">
                <a:latin typeface="+mn-ea"/>
              </a:rPr>
              <a:t>万</a:t>
            </a:r>
            <a:r>
              <a:rPr lang="en-US" altLang="zh-CN" sz="2800" dirty="0">
                <a:latin typeface="+mn-ea"/>
              </a:rPr>
              <a:t>)</a:t>
            </a:r>
            <a:r>
              <a:rPr lang="zh-CN" altLang="en-US" sz="2800" dirty="0">
                <a:latin typeface="+mn-ea"/>
              </a:rPr>
              <a:t>海岸城 城市印象 精装修两房 南二外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	},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b="1" dirty="0">
                <a:solidFill>
                  <a:srgbClr val="FF0000"/>
                </a:solidFill>
                <a:latin typeface="+mn-ea"/>
              </a:rPr>
              <a:t>$push</a:t>
            </a:r>
            <a:r>
              <a:rPr lang="en-US" altLang="zh-CN" sz="2800" dirty="0">
                <a:latin typeface="+mn-ea"/>
              </a:rPr>
              <a:t>: 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    		"tags": "</a:t>
            </a:r>
            <a:r>
              <a:rPr lang="zh-CN" altLang="en-US" sz="2800" dirty="0">
                <a:latin typeface="+mn-ea"/>
              </a:rPr>
              <a:t>促销直降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    	} 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} 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909177" y="4928343"/>
            <a:ext cx="10416988" cy="660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nMatched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nUpserted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nModified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 })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思想气泡: 云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14077534" y="6334975"/>
            <a:ext cx="6093053" cy="1046049"/>
          </a:xfrm>
          <a:prstGeom prst="cloudCallout">
            <a:avLst>
              <a:gd name="adj1" fmla="val -59646"/>
              <a:gd name="adj2" fmla="val -5691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我收藏的房子降价啦</a:t>
            </a:r>
          </a:p>
        </p:txBody>
      </p:sp>
      <p:pic>
        <p:nvPicPr>
          <p:cNvPr id="1030" name="Picture 6" descr="查看源图像">
            <a:extLst>
              <a:ext uri="{FF2B5EF4-FFF2-40B4-BE49-F238E27FC236}">
                <a16:creationId xmlns:a16="http://schemas.microsoft.com/office/drawing/2014/main" id="{E4F019FB-8DCC-4500-A938-EC9DF3BBD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8595" y="7863414"/>
            <a:ext cx="5424767" cy="3610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66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(2) – update multi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4183425"/>
            <a:ext cx="11080377" cy="41820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 dirty="0" err="1">
                <a:latin typeface="+mn-ea"/>
              </a:rPr>
              <a:t>db.houses.update</a:t>
            </a:r>
            <a:r>
              <a:rPr lang="en-US" altLang="zh-CN" sz="3200" dirty="0">
                <a:latin typeface="+mn-ea"/>
              </a:rPr>
              <a:t>( 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{zone: "</a:t>
            </a:r>
            <a:r>
              <a:rPr lang="zh-CN" altLang="en-US" sz="3200" dirty="0">
                <a:latin typeface="+mn-ea"/>
              </a:rPr>
              <a:t>金色海岸</a:t>
            </a:r>
            <a:r>
              <a:rPr lang="en-US" altLang="zh-CN" sz="3200" dirty="0">
                <a:latin typeface="+mn-ea"/>
              </a:rPr>
              <a:t>"}, 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{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  $set:	 {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	</a:t>
            </a:r>
            <a:r>
              <a:rPr lang="en-US" altLang="zh-CN" sz="3200" dirty="0" err="1">
                <a:latin typeface="+mn-ea"/>
              </a:rPr>
              <a:t>propertyRight</a:t>
            </a:r>
            <a:r>
              <a:rPr lang="en-US" altLang="zh-CN" sz="3200" dirty="0">
                <a:latin typeface="+mn-ea"/>
              </a:rPr>
              <a:t>: </a:t>
            </a:r>
            <a:r>
              <a:rPr lang="en-US" altLang="zh-CN" sz="3200" dirty="0">
                <a:solidFill>
                  <a:schemeClr val="bg1"/>
                </a:solidFill>
                <a:latin typeface="+mn-ea"/>
              </a:rPr>
              <a:t>40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	}</a:t>
            </a:r>
          </a:p>
          <a:p>
            <a:pPr>
              <a:lnSpc>
                <a:spcPct val="120000"/>
              </a:lnSpc>
            </a:pPr>
            <a:r>
              <a:rPr lang="en-US" altLang="zh-CN" sz="3200" dirty="0">
                <a:latin typeface="+mn-ea"/>
              </a:rPr>
              <a:t>	}, { </a:t>
            </a:r>
            <a:r>
              <a:rPr lang="en-US" altLang="zh-CN" sz="3200" b="1" dirty="0">
                <a:solidFill>
                  <a:srgbClr val="FF0000"/>
                </a:solidFill>
                <a:latin typeface="+mn-ea"/>
              </a:rPr>
              <a:t>multi: true</a:t>
            </a:r>
            <a:r>
              <a:rPr lang="en-US" altLang="zh-CN" sz="3200" dirty="0">
                <a:latin typeface="+mn-ea"/>
              </a:rPr>
              <a:t>} )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909177" y="4928343"/>
            <a:ext cx="10416988" cy="660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nMatched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3,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nUpserted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nModified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3 })</a:t>
            </a:r>
          </a:p>
        </p:txBody>
      </p:sp>
      <p:sp>
        <p:nvSpPr>
          <p:cNvPr id="6" name="思想气泡: 云 5">
            <a:extLst>
              <a:ext uri="{FF2B5EF4-FFF2-40B4-BE49-F238E27FC236}">
                <a16:creationId xmlns:a16="http://schemas.microsoft.com/office/drawing/2014/main" id="{D62F67FE-E8BF-437D-A3C6-46D5219E75C2}"/>
              </a:ext>
            </a:extLst>
          </p:cNvPr>
          <p:cNvSpPr/>
          <p:nvPr/>
        </p:nvSpPr>
        <p:spPr>
          <a:xfrm>
            <a:off x="1398493" y="9401246"/>
            <a:ext cx="7760487" cy="2076675"/>
          </a:xfrm>
          <a:prstGeom prst="cloudCallout">
            <a:avLst>
              <a:gd name="adj1" fmla="val 13823"/>
              <a:gd name="adj2" fmla="val -8075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因 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xxx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违规的原因，整个小区从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70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年变更为 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40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年产权了</a:t>
            </a:r>
          </a:p>
        </p:txBody>
      </p:sp>
      <p:pic>
        <p:nvPicPr>
          <p:cNvPr id="2054" name="Picture 6" descr="查看源图像">
            <a:extLst>
              <a:ext uri="{FF2B5EF4-FFF2-40B4-BE49-F238E27FC236}">
                <a16:creationId xmlns:a16="http://schemas.microsoft.com/office/drawing/2014/main" id="{4A926DEB-5BFC-4E79-A98A-6AAB95FA7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1429" y="6858000"/>
            <a:ext cx="4712484" cy="4209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9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(2)</a:t>
            </a:r>
            <a:r>
              <a:rPr lang="zh-CN" altLang="en-US" dirty="0"/>
              <a:t> </a:t>
            </a:r>
            <a:r>
              <a:rPr lang="en-US" altLang="zh-CN" dirty="0"/>
              <a:t>– </a:t>
            </a:r>
            <a:r>
              <a:rPr lang="zh-CN" altLang="en-US" dirty="0"/>
              <a:t>解压缩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90DF0C7-68D7-4338-B021-36F20FE5BF16}"/>
              </a:ext>
            </a:extLst>
          </p:cNvPr>
          <p:cNvSpPr/>
          <p:nvPr/>
        </p:nvSpPr>
        <p:spPr>
          <a:xfrm>
            <a:off x="1219200" y="3573439"/>
            <a:ext cx="19729515" cy="797141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CN" altLang="en-US" sz="3200" dirty="0">
                <a:latin typeface="+mn-ea"/>
              </a:rPr>
              <a:t>[root@ecs-tsi-iteration1 mongodb]# tar -xzvf mongodb-linux-x86_64-rhel70-4.2.6.tgz</a:t>
            </a:r>
            <a:endParaRPr lang="en-US" altLang="zh-CN" sz="3200" dirty="0">
              <a:latin typeface="+mn-ea"/>
            </a:endParaRPr>
          </a:p>
          <a:p>
            <a:r>
              <a:rPr lang="zh-CN" altLang="en-US" sz="3200" dirty="0">
                <a:latin typeface="+mn-ea"/>
              </a:rPr>
              <a:t> </a:t>
            </a:r>
          </a:p>
          <a:p>
            <a:r>
              <a:rPr lang="zh-CN" altLang="en-US" sz="3200" dirty="0">
                <a:latin typeface="+mn-ea"/>
              </a:rPr>
              <a:t>mongodb-linux-x86_64-rhel70-4.2.6/THIRD-PARTY-NOTICES.gotools</a:t>
            </a:r>
          </a:p>
          <a:p>
            <a:r>
              <a:rPr lang="zh-CN" altLang="en-US" sz="3200" dirty="0">
                <a:latin typeface="+mn-ea"/>
              </a:rPr>
              <a:t>mongodb-linux-x86_64-rhel70-4.2.6/README</a:t>
            </a:r>
          </a:p>
          <a:p>
            <a:r>
              <a:rPr lang="zh-CN" altLang="en-US" sz="3200" dirty="0">
                <a:latin typeface="+mn-ea"/>
              </a:rPr>
              <a:t>mongodb-linux-x86_64-rhel70-4.2.6/THIRD-PARTY-NOTICES</a:t>
            </a:r>
          </a:p>
          <a:p>
            <a:r>
              <a:rPr lang="zh-CN" altLang="en-US" sz="3200" dirty="0">
                <a:latin typeface="+mn-ea"/>
              </a:rPr>
              <a:t>mongodb-linux-x86_64-rhel70-4.2.6/MPL-2</a:t>
            </a:r>
          </a:p>
          <a:p>
            <a:r>
              <a:rPr lang="zh-CN" altLang="en-US" sz="3200" dirty="0">
                <a:latin typeface="+mn-ea"/>
              </a:rPr>
              <a:t>mongodb-linux-x86_64-rhel70-4.2.6/LICENSE-Community.txt</a:t>
            </a:r>
          </a:p>
          <a:p>
            <a:r>
              <a:rPr lang="zh-CN" altLang="en-US" sz="3200" dirty="0">
                <a:latin typeface="+mn-ea"/>
              </a:rPr>
              <a:t>mongodb-linux-x86_64-rhel70-4.2.6/bin/mongodump</a:t>
            </a:r>
          </a:p>
          <a:p>
            <a:r>
              <a:rPr lang="zh-CN" altLang="en-US" sz="3200" dirty="0">
                <a:latin typeface="+mn-ea"/>
              </a:rPr>
              <a:t>mongodb-linux-x86_64-rhel70-4.2.6/bin/mongorestore</a:t>
            </a:r>
          </a:p>
          <a:p>
            <a:r>
              <a:rPr lang="zh-CN" altLang="en-US" sz="3200" dirty="0">
                <a:latin typeface="+mn-ea"/>
              </a:rPr>
              <a:t>mongodb-linux-x86_64-rhel70-4.2.6/bin/mongoexport</a:t>
            </a:r>
          </a:p>
          <a:p>
            <a:r>
              <a:rPr lang="zh-CN" altLang="en-US" sz="3200" dirty="0">
                <a:latin typeface="+mn-ea"/>
              </a:rPr>
              <a:t>mongodb-linux-x86_64-rhel70-4.2.6/bin/mongoimport</a:t>
            </a:r>
          </a:p>
          <a:p>
            <a:r>
              <a:rPr lang="zh-CN" altLang="en-US" sz="3200" dirty="0">
                <a:latin typeface="+mn-ea"/>
              </a:rPr>
              <a:t>mongodb-linux-x86_64-rhel70-4.2.6/bin/mongostat</a:t>
            </a:r>
          </a:p>
          <a:p>
            <a:r>
              <a:rPr lang="zh-CN" altLang="en-US" sz="3200" dirty="0">
                <a:latin typeface="+mn-ea"/>
              </a:rPr>
              <a:t>mongodb-linux-x86_64-rhel70-4.2.6/bin/mongotop</a:t>
            </a:r>
          </a:p>
          <a:p>
            <a:r>
              <a:rPr lang="zh-CN" altLang="en-US" sz="3200" dirty="0">
                <a:latin typeface="+mn-ea"/>
              </a:rPr>
              <a:t>mongodb-linux-x86_64-rhel70-4.2.6/bin/mongod</a:t>
            </a:r>
          </a:p>
          <a:p>
            <a:r>
              <a:rPr lang="zh-CN" altLang="en-US" sz="3200" dirty="0">
                <a:latin typeface="+mn-ea"/>
              </a:rPr>
              <a:t>mongodb-linux-x86_64-rhel70-4.2.6/bin/mongos</a:t>
            </a:r>
          </a:p>
          <a:p>
            <a:r>
              <a:rPr lang="zh-CN" altLang="en-US" sz="3200" dirty="0">
                <a:latin typeface="+mn-ea"/>
              </a:rPr>
              <a:t>mongodb-linux-x86_64-rhel70-4.2.6/bin/mongo</a:t>
            </a:r>
          </a:p>
        </p:txBody>
      </p:sp>
    </p:spTree>
    <p:extLst>
      <p:ext uri="{BB962C8B-B14F-4D97-AF65-F5344CB8AC3E}">
        <p14:creationId xmlns:p14="http://schemas.microsoft.com/office/powerpoint/2010/main" val="142794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更新操作符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13BC14FC-7824-45A6-98F0-0247B57117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50260"/>
              </p:ext>
            </p:extLst>
          </p:nvPr>
        </p:nvGraphicFramePr>
        <p:xfrm>
          <a:off x="1219200" y="3147646"/>
          <a:ext cx="21467698" cy="8578188"/>
        </p:xfrm>
        <a:graphic>
          <a:graphicData uri="http://schemas.openxmlformats.org/drawingml/2006/table">
            <a:tbl>
              <a:tblPr/>
              <a:tblGrid>
                <a:gridCol w="4141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5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415">
                <a:tc>
                  <a:txBody>
                    <a:bodyPr/>
                    <a:lstStyle/>
                    <a:p>
                      <a:r>
                        <a:rPr lang="zh-CN" altLang="en-US" sz="2800" b="1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操作符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>
                          <a:effectLst/>
                          <a:latin typeface="+mn-ea"/>
                          <a:ea typeface="+mn-ea"/>
                        </a:rPr>
                        <a:t>格式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>
                          <a:effectLst/>
                          <a:latin typeface="+mn-ea"/>
                          <a:ea typeface="+mn-ea"/>
                        </a:rPr>
                        <a:t>描述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531"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$set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{ $set : { field : value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>
                          <a:effectLst/>
                          <a:latin typeface="+mn-ea"/>
                          <a:ea typeface="+mn-ea"/>
                        </a:rPr>
                        <a:t>指定一个键并更新值，若键不存在则创建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415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$unset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{ $unset : { field : 1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删除一个键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415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$inc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 $inc : { field : value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对数值类型进行增减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208"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$push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 $push : { field : value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将数值追加到数组中，若数组不存在会初始化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6084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$pushAll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{ $</a:t>
                      </a:r>
                      <a:r>
                        <a:rPr lang="en-US" sz="2800" dirty="0" err="1">
                          <a:effectLst/>
                          <a:latin typeface="+mn-ea"/>
                          <a:ea typeface="+mn-ea"/>
                        </a:rPr>
                        <a:t>pushAll</a:t>
                      </a:r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 : { field : </a:t>
                      </a:r>
                      <a:r>
                        <a:rPr lang="en-US" sz="2800" dirty="0" err="1">
                          <a:effectLst/>
                          <a:latin typeface="+mn-ea"/>
                          <a:ea typeface="+mn-ea"/>
                        </a:rPr>
                        <a:t>value_array</a:t>
                      </a:r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追加多个值到一个数组字段内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2418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$pull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 $pull : { field : _value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从数组中删除指定的元素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514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$addToSet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{ $set : { field : value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添加元素到数组中，具有排重功能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38425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$pop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 $pop : { field : 1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删除数组的第一个或最后一个元素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07721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$rename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 $rename : { old_field_name : new_field_name } 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>
                          <a:effectLst/>
                          <a:latin typeface="+mn-ea"/>
                          <a:ea typeface="+mn-ea"/>
                        </a:rPr>
                        <a:t>修改字段名称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7415"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$bit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effectLst/>
                          <a:latin typeface="+mn-ea"/>
                          <a:ea typeface="+mn-ea"/>
                        </a:rPr>
                        <a:t>{$bit : { field : {and : 5}}}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dirty="0">
                          <a:effectLst/>
                          <a:latin typeface="+mn-ea"/>
                          <a:ea typeface="+mn-ea"/>
                        </a:rPr>
                        <a:t>位操作，</a:t>
                      </a:r>
                      <a:r>
                        <a:rPr lang="en-US" sz="2800" dirty="0">
                          <a:effectLst/>
                          <a:latin typeface="+mn-ea"/>
                          <a:ea typeface="+mn-ea"/>
                        </a:rPr>
                        <a:t>integer</a:t>
                      </a:r>
                      <a:r>
                        <a:rPr lang="zh-CN" altLang="en-US" sz="2800" dirty="0">
                          <a:effectLst/>
                          <a:latin typeface="+mn-ea"/>
                          <a:ea typeface="+mn-ea"/>
                        </a:rPr>
                        <a:t>类型</a:t>
                      </a:r>
                    </a:p>
                  </a:txBody>
                  <a:tcPr marL="88387" marR="88387" marT="40794" marB="4079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92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(3) – pipeline(4.2</a:t>
            </a:r>
            <a:r>
              <a:rPr lang="zh-CN" altLang="en-US" dirty="0"/>
              <a:t>版本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3978084"/>
            <a:ext cx="11994778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db.houses.update</a:t>
            </a:r>
            <a:r>
              <a:rPr lang="en-US" altLang="zh-CN" sz="2800" dirty="0">
                <a:latin typeface="+mn-ea"/>
              </a:rPr>
              <a:t>(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{"_id" 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("5eccd826291ae92d6a6eee17")},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[{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	$set: { "</a:t>
            </a:r>
            <a:r>
              <a:rPr lang="en-US" altLang="zh-CN" sz="2800" dirty="0" err="1">
                <a:latin typeface="+mn-ea"/>
              </a:rPr>
              <a:t>price.total</a:t>
            </a:r>
            <a:r>
              <a:rPr lang="en-US" altLang="zh-CN" sz="2800" dirty="0">
                <a:latin typeface="+mn-ea"/>
              </a:rPr>
              <a:t>":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{ "$multiply": [ "$</a:t>
            </a:r>
            <a:r>
              <a:rPr lang="en-US" altLang="zh-CN" sz="2800" dirty="0" err="1">
                <a:latin typeface="+mn-ea"/>
              </a:rPr>
              <a:t>price.total</a:t>
            </a:r>
            <a:r>
              <a:rPr lang="en-US" altLang="zh-CN" sz="2800" dirty="0">
                <a:latin typeface="+mn-ea"/>
              </a:rPr>
              <a:t>", 0.9]} }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	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	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	 $set: { "</a:t>
            </a:r>
            <a:r>
              <a:rPr lang="en-US" altLang="zh-CN" sz="2800" dirty="0" err="1">
                <a:latin typeface="+mn-ea"/>
              </a:rPr>
              <a:t>price.perMeter</a:t>
            </a:r>
            <a:r>
              <a:rPr lang="en-US" altLang="zh-CN" sz="2800" dirty="0">
                <a:latin typeface="+mn-ea"/>
              </a:rPr>
              <a:t>":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	{ "$divide": [ "$</a:t>
            </a:r>
            <a:r>
              <a:rPr lang="en-US" altLang="zh-CN" sz="2800" dirty="0" err="1">
                <a:latin typeface="+mn-ea"/>
              </a:rPr>
              <a:t>price.total</a:t>
            </a:r>
            <a:r>
              <a:rPr lang="en-US" altLang="zh-CN" sz="2800" dirty="0">
                <a:latin typeface="+mn-ea"/>
              </a:rPr>
              <a:t>", "$area"]} }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	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5598588" y="9449906"/>
            <a:ext cx="4729521" cy="983873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等价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 SQL 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操作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4128378" y="5117026"/>
            <a:ext cx="10416988" cy="2957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update houses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	set </a:t>
            </a: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priceTotal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 = </a:t>
            </a: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priceTotal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 * 0.9;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update houses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	set </a:t>
            </a: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pricePerMeter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 = </a:t>
            </a: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priceTotal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 / area;</a:t>
            </a:r>
            <a:endParaRPr lang="zh-CN" altLang="en-US" sz="32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1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(4) – </a:t>
            </a:r>
            <a:r>
              <a:rPr lang="en-US" altLang="zh-CN" dirty="0" err="1"/>
              <a:t>upsert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3978084"/>
            <a:ext cx="9556378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db.agents.update</a:t>
            </a:r>
            <a:r>
              <a:rPr lang="en-US" altLang="zh-CN" sz="2800" dirty="0">
                <a:latin typeface="+mn-ea"/>
              </a:rPr>
              <a:t>( { phone: "15899019191" },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$set: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	"name": "</a:t>
            </a:r>
            <a:r>
              <a:rPr lang="zh-CN" altLang="en-US" sz="2800" dirty="0">
                <a:latin typeface="+mn-ea"/>
              </a:rPr>
              <a:t>房似锦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	 "company": "</a:t>
            </a:r>
            <a:r>
              <a:rPr lang="zh-CN" altLang="en-US" sz="2800" dirty="0">
                <a:latin typeface="+mn-ea"/>
              </a:rPr>
              <a:t>安家天下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updateTime</a:t>
            </a:r>
            <a:r>
              <a:rPr lang="en-US" altLang="zh-CN" sz="2800" dirty="0">
                <a:latin typeface="+mn-ea"/>
              </a:rPr>
              <a:t>":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</a:t>
            </a:r>
            <a:r>
              <a:rPr lang="en-US" altLang="zh-CN" sz="2800" dirty="0" err="1">
                <a:latin typeface="+mn-ea"/>
              </a:rPr>
              <a:t>upsert</a:t>
            </a:r>
            <a:r>
              <a:rPr lang="en-US" altLang="zh-CN" sz="2800" dirty="0">
                <a:latin typeface="+mn-ea"/>
              </a:rPr>
              <a:t>: true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8" name="思想气泡: 云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3085067" y="11016713"/>
            <a:ext cx="5346881" cy="796469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Upsert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不存在的记录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761898" y="7327465"/>
            <a:ext cx="9753599" cy="314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nMatched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nUpserted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nModified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("5eccc64efc3411e9b8249842")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})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761898" y="4088241"/>
            <a:ext cx="10793507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nMatched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nUpserted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0,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nModified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 })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思想气泡: 云 6">
            <a:extLst>
              <a:ext uri="{FF2B5EF4-FFF2-40B4-BE49-F238E27FC236}">
                <a16:creationId xmlns:a16="http://schemas.microsoft.com/office/drawing/2014/main" id="{D1107BF6-100E-4E49-9AD2-1522B24E50BD}"/>
              </a:ext>
            </a:extLst>
          </p:cNvPr>
          <p:cNvSpPr/>
          <p:nvPr/>
        </p:nvSpPr>
        <p:spPr>
          <a:xfrm>
            <a:off x="12811770" y="5592067"/>
            <a:ext cx="5893477" cy="796469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Upsert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已经存在的记录</a:t>
            </a:r>
          </a:p>
        </p:txBody>
      </p:sp>
    </p:spTree>
    <p:extLst>
      <p:ext uri="{BB962C8B-B14F-4D97-AF65-F5344CB8AC3E}">
        <p14:creationId xmlns:p14="http://schemas.microsoft.com/office/powerpoint/2010/main" val="191295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(5) – </a:t>
            </a:r>
            <a:r>
              <a:rPr lang="en-US" altLang="zh-CN" dirty="0" err="1"/>
              <a:t>findAndModify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3978084"/>
            <a:ext cx="9556378" cy="71286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db.agents.findAndModify</a:t>
            </a:r>
            <a:r>
              <a:rPr lang="en-US" altLang="zh-CN" sz="2800" dirty="0">
                <a:latin typeface="+mn-ea"/>
              </a:rPr>
              <a:t>(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"query":{ "phone": "15899019191" },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"update":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$set: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 "</a:t>
            </a:r>
            <a:r>
              <a:rPr lang="en-US" altLang="zh-CN" sz="2800" dirty="0" err="1">
                <a:latin typeface="+mn-ea"/>
              </a:rPr>
              <a:t>creditLevel</a:t>
            </a:r>
            <a:r>
              <a:rPr lang="en-US" altLang="zh-CN" sz="2800" dirty="0">
                <a:latin typeface="+mn-ea"/>
              </a:rPr>
              <a:t>": "</a:t>
            </a:r>
            <a:r>
              <a:rPr lang="zh-CN" altLang="en-US" sz="2800" dirty="0">
                <a:latin typeface="+mn-ea"/>
              </a:rPr>
              <a:t>低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 "feedback": "</a:t>
            </a:r>
            <a:r>
              <a:rPr lang="zh-CN" altLang="en-US" sz="2800" dirty="0">
                <a:latin typeface="+mn-ea"/>
              </a:rPr>
              <a:t>相当差劲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})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761898" y="4088241"/>
            <a:ext cx="10793507" cy="3665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("5eccc6b6fc3411e9b824985b"),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"phone" : "15899019191",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"company"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安家天下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"name"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房似锦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updateTime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ISODate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("2020-05-26T07:35:18.224Z")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思想气泡: 云 6">
            <a:extLst>
              <a:ext uri="{FF2B5EF4-FFF2-40B4-BE49-F238E27FC236}">
                <a16:creationId xmlns:a16="http://schemas.microsoft.com/office/drawing/2014/main" id="{D1107BF6-100E-4E49-9AD2-1522B24E50BD}"/>
              </a:ext>
            </a:extLst>
          </p:cNvPr>
          <p:cNvSpPr/>
          <p:nvPr/>
        </p:nvSpPr>
        <p:spPr>
          <a:xfrm>
            <a:off x="13245992" y="8987052"/>
            <a:ext cx="5278557" cy="890171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给某某经纪人差评</a:t>
            </a:r>
          </a:p>
        </p:txBody>
      </p:sp>
      <p:pic>
        <p:nvPicPr>
          <p:cNvPr id="4098" name="Picture 2" descr="查看源图像">
            <a:extLst>
              <a:ext uri="{FF2B5EF4-FFF2-40B4-BE49-F238E27FC236}">
                <a16:creationId xmlns:a16="http://schemas.microsoft.com/office/drawing/2014/main" id="{F8C4C26F-D14D-4EBE-B9AB-B9BD0C47B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3886" y="10107610"/>
            <a:ext cx="2201621" cy="2201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16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(5) – </a:t>
            </a:r>
            <a:r>
              <a:rPr lang="en-US" altLang="zh-CN" dirty="0" err="1"/>
              <a:t>findAndModify</a:t>
            </a:r>
            <a:r>
              <a:rPr lang="en-US" altLang="zh-CN" dirty="0"/>
              <a:t>(new)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98493" y="3978084"/>
            <a:ext cx="9556378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db.agents.findAndModify</a:t>
            </a:r>
            <a:r>
              <a:rPr lang="en-US" altLang="zh-CN" sz="2800" dirty="0">
                <a:latin typeface="+mn-ea"/>
              </a:rPr>
              <a:t>(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"query":{ "phone": "15899019191" },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"update":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$set: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 "</a:t>
            </a:r>
            <a:r>
              <a:rPr lang="en-US" altLang="zh-CN" sz="2800" dirty="0" err="1">
                <a:latin typeface="+mn-ea"/>
              </a:rPr>
              <a:t>creditLevel</a:t>
            </a:r>
            <a:r>
              <a:rPr lang="en-US" altLang="zh-CN" sz="2800" dirty="0">
                <a:latin typeface="+mn-ea"/>
              </a:rPr>
              <a:t>": "</a:t>
            </a:r>
            <a:r>
              <a:rPr lang="zh-CN" altLang="en-US" sz="2800" dirty="0">
                <a:latin typeface="+mn-ea"/>
              </a:rPr>
              <a:t>高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  "feedback": "</a:t>
            </a:r>
            <a:r>
              <a:rPr lang="zh-CN" altLang="en-US" sz="2800" dirty="0">
                <a:latin typeface="+mn-ea"/>
              </a:rPr>
              <a:t>好评如潮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"new": true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})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761898" y="4088241"/>
            <a:ext cx="10793507" cy="46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("5eccc6b6fc3411e9b824985b"),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"phone" : "15899019191",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"company"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安家天下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"name"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房似锦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updateTime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ISODate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("2020-05-26T07:35:18.224Z"),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creditLevel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高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"feedback" : "</a:t>
            </a:r>
            <a:r>
              <a:rPr lang="zh-CN" altLang="en-US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好评如潮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思想气泡: 云 6">
            <a:extLst>
              <a:ext uri="{FF2B5EF4-FFF2-40B4-BE49-F238E27FC236}">
                <a16:creationId xmlns:a16="http://schemas.microsoft.com/office/drawing/2014/main" id="{D1107BF6-100E-4E49-9AD2-1522B24E50BD}"/>
              </a:ext>
            </a:extLst>
          </p:cNvPr>
          <p:cNvSpPr/>
          <p:nvPr/>
        </p:nvSpPr>
        <p:spPr>
          <a:xfrm>
            <a:off x="13429131" y="9955240"/>
            <a:ext cx="6527919" cy="890171"/>
          </a:xfrm>
          <a:prstGeom prst="cloudCallout">
            <a:avLst>
              <a:gd name="adj1" fmla="val -39259"/>
              <a:gd name="adj2" fmla="val -12337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返回更新后的最新文档</a:t>
            </a:r>
          </a:p>
        </p:txBody>
      </p:sp>
      <p:pic>
        <p:nvPicPr>
          <p:cNvPr id="4098" name="Picture 2" descr="查看源图像">
            <a:extLst>
              <a:ext uri="{FF2B5EF4-FFF2-40B4-BE49-F238E27FC236}">
                <a16:creationId xmlns:a16="http://schemas.microsoft.com/office/drawing/2014/main" id="{F8C4C26F-D14D-4EBE-B9AB-B9BD0C47B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0745868" y="10135372"/>
            <a:ext cx="2239639" cy="2239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41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findAndModify</a:t>
            </a:r>
            <a:r>
              <a:rPr lang="en-US" altLang="zh-CN" dirty="0"/>
              <a:t> vs update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19200" y="4536476"/>
            <a:ext cx="20063012" cy="5047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findAndModify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仅支持单文档更新，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update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支持多文档更新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(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指定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multi)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在单文档更新场景下，两者都有原子性的保证。</a:t>
            </a:r>
            <a:endParaRPr lang="en-US" altLang="zh-CN" sz="44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findAndModify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在条件满足多个文档时，可通过 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sort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指定更新的文档。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findAndModify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允许返回更新前、或更新后的文档，而 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update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返回 </a:t>
            </a: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endParaRPr lang="zh-CN" altLang="en-US" sz="44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076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订单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AB35FA-8C80-4CCE-A1A2-493184EC1B4B}"/>
              </a:ext>
            </a:extLst>
          </p:cNvPr>
          <p:cNvSpPr/>
          <p:nvPr/>
        </p:nvSpPr>
        <p:spPr>
          <a:xfrm>
            <a:off x="1219200" y="3619496"/>
            <a:ext cx="9556378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db.orders.insert</a:t>
            </a:r>
            <a:r>
              <a:rPr lang="en-US" altLang="zh-CN" sz="2800" dirty="0">
                <a:latin typeface="+mn-ea"/>
              </a:rPr>
              <a:t>(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</a:t>
            </a:r>
            <a:r>
              <a:rPr lang="en-US" altLang="zh-CN" sz="2800" dirty="0" err="1">
                <a:latin typeface="+mn-ea"/>
              </a:rPr>
              <a:t>houseId</a:t>
            </a:r>
            <a:r>
              <a:rPr lang="en-US" altLang="zh-CN" sz="2800" dirty="0">
                <a:latin typeface="+mn-ea"/>
              </a:rPr>
              <a:t>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customer: "</a:t>
            </a:r>
            <a:r>
              <a:rPr lang="zh-CN" altLang="en-US" sz="2800" dirty="0">
                <a:latin typeface="+mn-ea"/>
              </a:rPr>
              <a:t>宫蓓蓓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agent: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name: "</a:t>
            </a:r>
            <a:r>
              <a:rPr lang="zh-CN" altLang="en-US" sz="2800" dirty="0">
                <a:latin typeface="+mn-ea"/>
              </a:rPr>
              <a:t>房似锦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company: "</a:t>
            </a:r>
            <a:r>
              <a:rPr lang="zh-CN" altLang="en-US" sz="2800" dirty="0">
                <a:latin typeface="+mn-ea"/>
              </a:rPr>
              <a:t>安家天下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</a:t>
            </a:r>
            <a:r>
              <a:rPr lang="en-US" altLang="zh-CN" sz="2800" dirty="0" err="1">
                <a:latin typeface="+mn-ea"/>
              </a:rPr>
              <a:t>totalPrice</a:t>
            </a:r>
            <a:r>
              <a:rPr lang="en-US" altLang="zh-CN" sz="2800" dirty="0">
                <a:latin typeface="+mn-ea"/>
              </a:rPr>
              <a:t>: 7000000,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</a:t>
            </a:r>
            <a:r>
              <a:rPr lang="en-US" altLang="zh-CN" sz="2800" dirty="0" err="1">
                <a:latin typeface="+mn-ea"/>
              </a:rPr>
              <a:t>createTime</a:t>
            </a:r>
            <a:r>
              <a:rPr lang="en-US" altLang="zh-CN" sz="2800" dirty="0">
                <a:latin typeface="+mn-ea"/>
              </a:rPr>
              <a:t>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5" name="思想气泡: 云 4">
            <a:extLst>
              <a:ext uri="{FF2B5EF4-FFF2-40B4-BE49-F238E27FC236}">
                <a16:creationId xmlns:a16="http://schemas.microsoft.com/office/drawing/2014/main" id="{C55C4277-0790-4015-A91E-449346EC4C15}"/>
              </a:ext>
            </a:extLst>
          </p:cNvPr>
          <p:cNvSpPr/>
          <p:nvPr/>
        </p:nvSpPr>
        <p:spPr>
          <a:xfrm>
            <a:off x="14494478" y="4642464"/>
            <a:ext cx="2389406" cy="983873"/>
          </a:xfrm>
          <a:prstGeom prst="cloudCallout">
            <a:avLst>
              <a:gd name="adj1" fmla="val -96287"/>
              <a:gd name="adj2" fmla="val 71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开单了</a:t>
            </a:r>
          </a:p>
        </p:txBody>
      </p:sp>
      <p:pic>
        <p:nvPicPr>
          <p:cNvPr id="5122" name="Picture 2" descr="查看源图像">
            <a:extLst>
              <a:ext uri="{FF2B5EF4-FFF2-40B4-BE49-F238E27FC236}">
                <a16:creationId xmlns:a16="http://schemas.microsoft.com/office/drawing/2014/main" id="{D56546FA-7CB3-4297-B0BB-BC3D016BC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8424" y="7060779"/>
            <a:ext cx="4161515" cy="4178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03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(6) - replace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AB35FA-8C80-4CCE-A1A2-493184EC1B4B}"/>
              </a:ext>
            </a:extLst>
          </p:cNvPr>
          <p:cNvSpPr/>
          <p:nvPr/>
        </p:nvSpPr>
        <p:spPr>
          <a:xfrm>
            <a:off x="1219200" y="3619496"/>
            <a:ext cx="10668000" cy="77750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db.orders.replaceOne</a:t>
            </a:r>
            <a:r>
              <a:rPr lang="en-US" altLang="zh-CN" sz="2800" dirty="0">
                <a:latin typeface="+mn-ea"/>
              </a:rPr>
              <a:t>(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 {</a:t>
            </a:r>
            <a:r>
              <a:rPr lang="en-US" altLang="zh-CN" sz="2800" dirty="0" err="1">
                <a:latin typeface="+mn-ea"/>
              </a:rPr>
              <a:t>houseId</a:t>
            </a:r>
            <a:r>
              <a:rPr lang="en-US" altLang="zh-CN" sz="2800" dirty="0">
                <a:latin typeface="+mn-ea"/>
              </a:rPr>
              <a:t>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("5ecc7c5c53378466dcbe25b3")},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dirty="0" err="1">
                <a:latin typeface="+mn-ea"/>
              </a:rPr>
              <a:t>houseId</a:t>
            </a:r>
            <a:r>
              <a:rPr lang="en-US" altLang="zh-CN" sz="2800" dirty="0">
                <a:latin typeface="+mn-ea"/>
              </a:rPr>
              <a:t>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customer: "</a:t>
            </a:r>
            <a:r>
              <a:rPr lang="zh-CN" altLang="en-US" sz="2800" dirty="0">
                <a:latin typeface="+mn-ea"/>
              </a:rPr>
              <a:t>宫蓓蓓</a:t>
            </a:r>
            <a:r>
              <a:rPr lang="en-US" altLang="zh-CN" sz="2800" dirty="0">
                <a:latin typeface="+mn-ea"/>
              </a:rPr>
              <a:t>",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agent: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		name: "</a:t>
            </a:r>
            <a:r>
              <a:rPr lang="zh-CN" altLang="en-US" sz="2800" dirty="0">
                <a:latin typeface="+mn-ea"/>
              </a:rPr>
              <a:t>王子键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dirty="0" err="1">
                <a:latin typeface="+mn-ea"/>
              </a:rPr>
              <a:t>totalPrice</a:t>
            </a:r>
            <a:r>
              <a:rPr lang="en-US" altLang="zh-CN" sz="2800" dirty="0">
                <a:latin typeface="+mn-ea"/>
              </a:rPr>
              <a:t>: 6800000,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dirty="0" err="1">
                <a:latin typeface="+mn-ea"/>
              </a:rPr>
              <a:t>createTime</a:t>
            </a:r>
            <a:r>
              <a:rPr lang="en-US" altLang="zh-CN" sz="2800" dirty="0">
                <a:latin typeface="+mn-ea"/>
              </a:rPr>
              <a:t>: new Date()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5" name="思想气泡: 云 4">
            <a:extLst>
              <a:ext uri="{FF2B5EF4-FFF2-40B4-BE49-F238E27FC236}">
                <a16:creationId xmlns:a16="http://schemas.microsoft.com/office/drawing/2014/main" id="{C55C4277-0790-4015-A91E-449346EC4C15}"/>
              </a:ext>
            </a:extLst>
          </p:cNvPr>
          <p:cNvSpPr/>
          <p:nvPr/>
        </p:nvSpPr>
        <p:spPr>
          <a:xfrm>
            <a:off x="14038731" y="4612276"/>
            <a:ext cx="3794939" cy="983873"/>
          </a:xfrm>
          <a:prstGeom prst="cloudCallout">
            <a:avLst>
              <a:gd name="adj1" fmla="val -96287"/>
              <a:gd name="adj2" fmla="val 7161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被撬单了！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DCAF0B8-277C-4B08-BA68-B8A7C492D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22283" y="6709133"/>
            <a:ext cx="4379260" cy="430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0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(6) - replace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AB35FA-8C80-4CCE-A1A2-493184EC1B4B}"/>
              </a:ext>
            </a:extLst>
          </p:cNvPr>
          <p:cNvSpPr/>
          <p:nvPr/>
        </p:nvSpPr>
        <p:spPr>
          <a:xfrm>
            <a:off x="1219200" y="3791122"/>
            <a:ext cx="10668000" cy="648235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 err="1">
                <a:latin typeface="+mn-ea"/>
              </a:rPr>
              <a:t>db.orders.update</a:t>
            </a:r>
            <a:r>
              <a:rPr lang="en-US" altLang="zh-CN" sz="2800" dirty="0">
                <a:latin typeface="+mn-ea"/>
              </a:rPr>
              <a:t>(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{</a:t>
            </a:r>
            <a:r>
              <a:rPr lang="en-US" altLang="zh-CN" sz="2800" dirty="0" err="1">
                <a:latin typeface="+mn-ea"/>
              </a:rPr>
              <a:t>houseId</a:t>
            </a:r>
            <a:r>
              <a:rPr lang="en-US" altLang="zh-CN" sz="2800" dirty="0">
                <a:latin typeface="+mn-ea"/>
              </a:rPr>
              <a:t>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("5ecc7c5c53378466dcbe25b3")},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	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</a:t>
            </a:r>
            <a:r>
              <a:rPr lang="en-US" altLang="zh-CN" sz="2800" dirty="0" err="1">
                <a:latin typeface="+mn-ea"/>
              </a:rPr>
              <a:t>houseId</a:t>
            </a:r>
            <a:r>
              <a:rPr lang="en-US" altLang="zh-CN" sz="2800" dirty="0">
                <a:latin typeface="+mn-ea"/>
              </a:rPr>
              <a:t>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("5ecc7c5c53378466dcbe25b3"),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agent: {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    		name: "</a:t>
            </a:r>
            <a:r>
              <a:rPr lang="zh-CN" altLang="en-US" sz="2800" dirty="0">
                <a:latin typeface="+mn-ea"/>
              </a:rPr>
              <a:t>王子键</a:t>
            </a:r>
            <a:r>
              <a:rPr lang="en-US" altLang="zh-CN" sz="2800" dirty="0">
                <a:latin typeface="+mn-ea"/>
              </a:rPr>
              <a:t>"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    	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}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</a:rPr>
              <a:t>)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A312C08-BEA2-4E88-855A-D4EFDCEAF921}"/>
              </a:ext>
            </a:extLst>
          </p:cNvPr>
          <p:cNvSpPr/>
          <p:nvPr/>
        </p:nvSpPr>
        <p:spPr>
          <a:xfrm>
            <a:off x="13945239" y="3757246"/>
            <a:ext cx="5848831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"acknowledged" : true,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matchedCount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1.0,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8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modifiedCount</a:t>
            </a: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1.0</a:t>
            </a: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8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60746F4-C40E-4A2F-8C2E-189D51B394CE}"/>
              </a:ext>
            </a:extLst>
          </p:cNvPr>
          <p:cNvSpPr/>
          <p:nvPr/>
        </p:nvSpPr>
        <p:spPr>
          <a:xfrm>
            <a:off x="13945239" y="7327265"/>
            <a:ext cx="8749552" cy="4484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db.orders.findOne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</a:t>
            </a: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houseId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: 	</a:t>
            </a: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("5ecc7c5c53378466dcbe25b3")})</a:t>
            </a:r>
          </a:p>
          <a:p>
            <a:pPr>
              <a:lnSpc>
                <a:spcPct val="120000"/>
              </a:lnSpc>
            </a:pPr>
            <a:endParaRPr lang="en-US" altLang="zh-CN" sz="24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{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"_id" : </a:t>
            </a: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("5eccd552291ae92d6a6eee16"),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</a:t>
            </a: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houseId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": </a:t>
            </a:r>
            <a:r>
              <a:rPr lang="en-US" altLang="zh-CN" sz="2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ObjectId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("5ecc7c5c53378466dcbe25b3"),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"agent" : {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    "name" : "</a:t>
            </a:r>
            <a:r>
              <a:rPr lang="zh-CN" altLang="en-US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王子键</a:t>
            </a: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"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   }</a:t>
            </a:r>
          </a:p>
          <a:p>
            <a:pPr>
              <a:lnSpc>
                <a:spcPct val="120000"/>
              </a:lnSpc>
            </a:pPr>
            <a:r>
              <a:rPr lang="en-US" altLang="zh-CN" sz="2400" dirty="0">
                <a:latin typeface="华文细黑" panose="02010600040101010101" pitchFamily="2" charset="-122"/>
                <a:ea typeface="华文细黑" panose="02010600040101010101" pitchFamily="2" charset="-122"/>
              </a:rPr>
              <a:t>}</a:t>
            </a:r>
            <a:endParaRPr lang="zh-CN" altLang="en-US" sz="24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" name="箭头: 下 2">
            <a:extLst>
              <a:ext uri="{FF2B5EF4-FFF2-40B4-BE49-F238E27FC236}">
                <a16:creationId xmlns:a16="http://schemas.microsoft.com/office/drawing/2014/main" id="{F8D61620-DB61-45D7-B411-F225C48F9427}"/>
              </a:ext>
            </a:extLst>
          </p:cNvPr>
          <p:cNvSpPr/>
          <p:nvPr/>
        </p:nvSpPr>
        <p:spPr>
          <a:xfrm>
            <a:off x="15688235" y="6460453"/>
            <a:ext cx="1075765" cy="747171"/>
          </a:xfrm>
          <a:prstGeom prst="downArrow">
            <a:avLst>
              <a:gd name="adj1" fmla="val 50000"/>
              <a:gd name="adj2" fmla="val 6679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128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更新文档</a:t>
            </a:r>
            <a:r>
              <a:rPr lang="en-US" altLang="zh-CN" dirty="0"/>
              <a:t> – </a:t>
            </a:r>
            <a:r>
              <a:rPr lang="zh-CN" altLang="en-US" dirty="0"/>
              <a:t>语义函数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19200" y="3909894"/>
            <a:ext cx="20063012" cy="7078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update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更新指定条件的文档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updateOne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更新指定条件的单个文档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updateMany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更新指定条件的多个文档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replaceOne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替换指定条件的单个文档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findAndModify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更新指定条件的文档并返回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findOneAndReplace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替换指定条件的文档并返回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findOneAndUpdate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更新指定条件的单个文档并返回</a:t>
            </a:r>
          </a:p>
        </p:txBody>
      </p:sp>
    </p:spTree>
    <p:extLst>
      <p:ext uri="{BB962C8B-B14F-4D97-AF65-F5344CB8AC3E}">
        <p14:creationId xmlns:p14="http://schemas.microsoft.com/office/powerpoint/2010/main" val="296705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(3)</a:t>
            </a:r>
            <a:r>
              <a:rPr lang="zh-CN" altLang="en-US" dirty="0"/>
              <a:t> </a:t>
            </a:r>
            <a:r>
              <a:rPr lang="en-US" altLang="zh-CN" dirty="0"/>
              <a:t>– </a:t>
            </a:r>
            <a:r>
              <a:rPr lang="zh-CN" altLang="en-US" dirty="0"/>
              <a:t>部署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795584E-312D-47B6-8B79-23CF0D8E1B01}"/>
              </a:ext>
            </a:extLst>
          </p:cNvPr>
          <p:cNvSpPr/>
          <p:nvPr/>
        </p:nvSpPr>
        <p:spPr>
          <a:xfrm>
            <a:off x="1438805" y="4439165"/>
            <a:ext cx="10778992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r>
              <a:rPr lang="en-US" altLang="zh-CN" sz="3200" dirty="0" err="1">
                <a:solidFill>
                  <a:schemeClr val="lt1"/>
                </a:solidFill>
                <a:latin typeface="+mn-ea"/>
              </a:rPr>
              <a:t>mkdir</a:t>
            </a:r>
            <a:r>
              <a:rPr lang="en-US" altLang="zh-CN" sz="3200" dirty="0">
                <a:solidFill>
                  <a:schemeClr val="lt1"/>
                </a:solidFill>
                <a:latin typeface="+mn-ea"/>
              </a:rPr>
              <a:t> -p /opt/local</a:t>
            </a:r>
            <a:endParaRPr lang="zh-CN" altLang="en-US" sz="3200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6A2B7EC-B549-43CB-A7EA-7012A61E7F78}"/>
              </a:ext>
            </a:extLst>
          </p:cNvPr>
          <p:cNvSpPr/>
          <p:nvPr/>
        </p:nvSpPr>
        <p:spPr>
          <a:xfrm>
            <a:off x="1438805" y="6482903"/>
            <a:ext cx="10778992" cy="2963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solidFill>
                  <a:schemeClr val="lt1"/>
                </a:solidFill>
                <a:latin typeface="+mn-ea"/>
              </a:rPr>
              <a:t>mv mongodb-linux-x86_64-rhel70-4.2.6 /opt/local/</a:t>
            </a:r>
            <a:r>
              <a:rPr lang="en-US" altLang="zh-CN" sz="3200" dirty="0" err="1">
                <a:solidFill>
                  <a:schemeClr val="lt1"/>
                </a:solidFill>
                <a:latin typeface="+mn-ea"/>
              </a:rPr>
              <a:t>mongodb</a:t>
            </a:r>
            <a:br>
              <a:rPr lang="en-US" altLang="zh-CN" sz="3200" dirty="0">
                <a:solidFill>
                  <a:schemeClr val="lt1"/>
                </a:solidFill>
                <a:latin typeface="+mn-ea"/>
              </a:rPr>
            </a:br>
            <a:r>
              <a:rPr lang="en-US" altLang="zh-CN" sz="3200" dirty="0">
                <a:solidFill>
                  <a:schemeClr val="lt1"/>
                </a:solidFill>
                <a:latin typeface="+mn-ea"/>
              </a:rPr>
              <a:t>cd /opt/local/</a:t>
            </a:r>
            <a:r>
              <a:rPr lang="en-US" altLang="zh-CN" sz="3200" dirty="0" err="1">
                <a:solidFill>
                  <a:schemeClr val="lt1"/>
                </a:solidFill>
                <a:latin typeface="+mn-ea"/>
              </a:rPr>
              <a:t>mongodb</a:t>
            </a:r>
            <a:br>
              <a:rPr lang="en-US" altLang="zh-CN" sz="3200" dirty="0">
                <a:solidFill>
                  <a:schemeClr val="lt1"/>
                </a:solidFill>
                <a:latin typeface="+mn-ea"/>
              </a:rPr>
            </a:br>
            <a:r>
              <a:rPr lang="en-US" altLang="zh-CN" sz="3200" dirty="0" err="1">
                <a:solidFill>
                  <a:schemeClr val="lt1"/>
                </a:solidFill>
                <a:latin typeface="+mn-ea"/>
              </a:rPr>
              <a:t>mkdir</a:t>
            </a:r>
            <a:r>
              <a:rPr lang="en-US" altLang="zh-CN" sz="3200" dirty="0">
                <a:solidFill>
                  <a:schemeClr val="lt1"/>
                </a:solidFill>
                <a:latin typeface="+mn-ea"/>
              </a:rPr>
              <a:t> conf data log</a:t>
            </a:r>
            <a:endParaRPr lang="zh-CN" altLang="en-US" sz="3200" dirty="0">
              <a:solidFill>
                <a:schemeClr val="lt1"/>
              </a:solidFill>
              <a:latin typeface="+mn-ea"/>
            </a:endParaRPr>
          </a:p>
        </p:txBody>
      </p:sp>
      <p:sp>
        <p:nvSpPr>
          <p:cNvPr id="8" name="Rounded Rectangular Callout 4">
            <a:extLst>
              <a:ext uri="{FF2B5EF4-FFF2-40B4-BE49-F238E27FC236}">
                <a16:creationId xmlns:a16="http://schemas.microsoft.com/office/drawing/2014/main" id="{BD5161DA-27AC-4AF0-94C4-A5D83AE5DAAA}"/>
              </a:ext>
            </a:extLst>
          </p:cNvPr>
          <p:cNvSpPr/>
          <p:nvPr/>
        </p:nvSpPr>
        <p:spPr>
          <a:xfrm>
            <a:off x="835157" y="3709499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1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0" name="Rounded Rectangular Callout 4">
            <a:extLst>
              <a:ext uri="{FF2B5EF4-FFF2-40B4-BE49-F238E27FC236}">
                <a16:creationId xmlns:a16="http://schemas.microsoft.com/office/drawing/2014/main" id="{5D565CE9-B8AB-4EEA-8D8B-BB77F44D1CAB}"/>
              </a:ext>
            </a:extLst>
          </p:cNvPr>
          <p:cNvSpPr/>
          <p:nvPr/>
        </p:nvSpPr>
        <p:spPr>
          <a:xfrm>
            <a:off x="670720" y="6018188"/>
            <a:ext cx="768085" cy="768085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15">
              <a:defRPr/>
            </a:pPr>
            <a:r>
              <a:rPr lang="en-US" altLang="zh-CN" sz="2800" b="1" kern="0" dirty="0">
                <a:solidFill>
                  <a:srgbClr val="FFFFFF"/>
                </a:solidFill>
                <a:latin typeface="+mn-ea"/>
              </a:rPr>
              <a:t>2</a:t>
            </a:r>
            <a:endParaRPr lang="en-US" sz="2800" b="1" kern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12" name="Rounded Rectangular Callout 4">
            <a:extLst>
              <a:ext uri="{FF2B5EF4-FFF2-40B4-BE49-F238E27FC236}">
                <a16:creationId xmlns:a16="http://schemas.microsoft.com/office/drawing/2014/main" id="{3CCE1765-F74E-4290-9820-E2F286C80936}"/>
              </a:ext>
            </a:extLst>
          </p:cNvPr>
          <p:cNvSpPr/>
          <p:nvPr/>
        </p:nvSpPr>
        <p:spPr>
          <a:xfrm>
            <a:off x="13981506" y="3790967"/>
            <a:ext cx="5760640" cy="768085"/>
          </a:xfrm>
          <a:prstGeom prst="wedgeRoundRectCallout">
            <a:avLst>
              <a:gd name="adj1" fmla="val -61978"/>
              <a:gd name="adj2" fmla="val 34650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创建部署目录 </a:t>
            </a: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/opt/local</a:t>
            </a:r>
            <a:endParaRPr lang="en-US" sz="2800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5E53B0CA-4251-4360-802D-D697C0DB6A7F}"/>
              </a:ext>
            </a:extLst>
          </p:cNvPr>
          <p:cNvSpPr/>
          <p:nvPr/>
        </p:nvSpPr>
        <p:spPr>
          <a:xfrm>
            <a:off x="13981505" y="6018188"/>
            <a:ext cx="7713083" cy="3138761"/>
          </a:xfrm>
          <a:prstGeom prst="wedgeRoundRectCallout">
            <a:avLst>
              <a:gd name="adj1" fmla="val -57936"/>
              <a:gd name="adj2" fmla="val 24910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lnSpc>
                <a:spcPct val="150000"/>
              </a:lnSpc>
              <a:defRPr/>
            </a:pP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将解压缩的 </a:t>
            </a: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MongoDB </a:t>
            </a: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软件部署到指定路径：</a:t>
            </a:r>
            <a:endParaRPr lang="en-US" altLang="zh-CN" sz="2800" dirty="0">
              <a:solidFill>
                <a:schemeClr val="bg1"/>
              </a:solidFill>
              <a:latin typeface="+mn-ea"/>
            </a:endParaRPr>
          </a:p>
          <a:p>
            <a:pPr defTabSz="1219215">
              <a:lnSpc>
                <a:spcPct val="150000"/>
              </a:lnSpc>
              <a:spcBef>
                <a:spcPts val="1600"/>
              </a:spcBef>
              <a:defRPr/>
            </a:pPr>
            <a:r>
              <a:rPr lang="en-US" altLang="zh-CN" sz="2800" dirty="0" err="1">
                <a:solidFill>
                  <a:schemeClr val="bg1"/>
                </a:solidFill>
                <a:latin typeface="+mn-ea"/>
              </a:rPr>
              <a:t>conf</a:t>
            </a: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 </a:t>
            </a: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作为配置文件目录</a:t>
            </a:r>
            <a:br>
              <a:rPr lang="zh-CN" altLang="en-US" sz="2800" dirty="0">
                <a:solidFill>
                  <a:schemeClr val="bg1"/>
                </a:solidFill>
                <a:latin typeface="+mn-ea"/>
              </a:rPr>
            </a:b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data </a:t>
            </a: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作为数据文件目录</a:t>
            </a:r>
            <a:br>
              <a:rPr lang="zh-CN" altLang="en-US" sz="2800" dirty="0">
                <a:solidFill>
                  <a:schemeClr val="bg1"/>
                </a:solidFill>
                <a:latin typeface="+mn-ea"/>
              </a:rPr>
            </a:b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log  </a:t>
            </a: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作为日志文件目录</a:t>
            </a:r>
            <a:endParaRPr lang="en-US" sz="2800" kern="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09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4294967295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r>
              <a:rPr lang="zh-CN" altLang="en-US" sz="10200" dirty="0"/>
              <a:t>基本操作</a:t>
            </a:r>
            <a:r>
              <a:rPr lang="en-US" altLang="zh-CN" sz="10200" dirty="0"/>
              <a:t>-</a:t>
            </a:r>
            <a:r>
              <a:rPr lang="zh-CN" altLang="en-US" sz="10200" dirty="0"/>
              <a:t>删除</a:t>
            </a:r>
          </a:p>
        </p:txBody>
      </p:sp>
    </p:spTree>
    <p:extLst>
      <p:ext uri="{BB962C8B-B14F-4D97-AF65-F5344CB8AC3E}">
        <p14:creationId xmlns:p14="http://schemas.microsoft.com/office/powerpoint/2010/main" val="420056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删除文档</a:t>
            </a:r>
            <a:r>
              <a:rPr lang="en-US" altLang="zh-CN" dirty="0"/>
              <a:t>(1) - remove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AB35FA-8C80-4CCE-A1A2-493184EC1B4B}"/>
              </a:ext>
            </a:extLst>
          </p:cNvPr>
          <p:cNvSpPr/>
          <p:nvPr/>
        </p:nvSpPr>
        <p:spPr>
          <a:xfrm>
            <a:off x="1219200" y="3791122"/>
            <a:ext cx="10668000" cy="2963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db.houses.remove</a:t>
            </a:r>
            <a:r>
              <a:rPr lang="en-US" altLang="zh-CN" sz="3200" dirty="0">
                <a:latin typeface="+mn-ea"/>
              </a:rPr>
              <a:t>({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</a:t>
            </a:r>
            <a:r>
              <a:rPr lang="en-US" altLang="zh-CN" sz="3200" dirty="0" err="1">
                <a:latin typeface="+mn-ea"/>
              </a:rPr>
              <a:t>updateTime</a:t>
            </a:r>
            <a:r>
              <a:rPr lang="en-US" altLang="zh-CN" sz="3200" dirty="0">
                <a:latin typeface="+mn-ea"/>
              </a:rPr>
              <a:t>: {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	   $</a:t>
            </a:r>
            <a:r>
              <a:rPr lang="en-US" altLang="zh-CN" sz="3200" dirty="0" err="1">
                <a:latin typeface="+mn-ea"/>
              </a:rPr>
              <a:t>lt</a:t>
            </a:r>
            <a:r>
              <a:rPr lang="en-US" altLang="zh-CN" sz="3200" dirty="0">
                <a:latin typeface="+mn-ea"/>
              </a:rPr>
              <a:t>: new Date() - 365*24*3600*1000} 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})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A312C08-BEA2-4E88-855A-D4EFDCEAF921}"/>
              </a:ext>
            </a:extLst>
          </p:cNvPr>
          <p:cNvSpPr/>
          <p:nvPr/>
        </p:nvSpPr>
        <p:spPr>
          <a:xfrm>
            <a:off x="13839584" y="4811689"/>
            <a:ext cx="6779240" cy="630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WriteResult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({ "</a:t>
            </a:r>
            <a:r>
              <a:rPr lang="en-US" altLang="zh-CN" sz="32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nRemoved</a:t>
            </a:r>
            <a:r>
              <a:rPr lang="en-US" altLang="zh-CN" sz="3200" dirty="0">
                <a:latin typeface="华文细黑" panose="02010600040101010101" pitchFamily="2" charset="-122"/>
                <a:ea typeface="华文细黑" panose="02010600040101010101" pitchFamily="2" charset="-122"/>
              </a:rPr>
              <a:t>" : 34 })</a:t>
            </a:r>
            <a:endParaRPr lang="zh-CN" altLang="en-US" sz="32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云形 6">
            <a:extLst>
              <a:ext uri="{FF2B5EF4-FFF2-40B4-BE49-F238E27FC236}">
                <a16:creationId xmlns:a16="http://schemas.microsoft.com/office/drawing/2014/main" id="{AE10AB5B-EDA5-487C-85E1-ED5B485F2E56}"/>
              </a:ext>
            </a:extLst>
          </p:cNvPr>
          <p:cNvSpPr/>
          <p:nvPr/>
        </p:nvSpPr>
        <p:spPr>
          <a:xfrm>
            <a:off x="3015088" y="7721748"/>
            <a:ext cx="10091312" cy="2076675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删除过期（无人问津）的房源信息</a:t>
            </a:r>
            <a:endParaRPr lang="en-US" altLang="zh-CN" sz="2933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条件：更新时间 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&lt; 3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年前</a:t>
            </a:r>
          </a:p>
        </p:txBody>
      </p:sp>
    </p:spTree>
    <p:extLst>
      <p:ext uri="{BB962C8B-B14F-4D97-AF65-F5344CB8AC3E}">
        <p14:creationId xmlns:p14="http://schemas.microsoft.com/office/powerpoint/2010/main" val="370371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删除文档</a:t>
            </a:r>
            <a:r>
              <a:rPr lang="en-US" altLang="zh-CN" dirty="0"/>
              <a:t>(2) - drop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5AB35FA-8C80-4CCE-A1A2-493184EC1B4B}"/>
              </a:ext>
            </a:extLst>
          </p:cNvPr>
          <p:cNvSpPr/>
          <p:nvPr/>
        </p:nvSpPr>
        <p:spPr>
          <a:xfrm>
            <a:off x="1219200" y="4146314"/>
            <a:ext cx="10668000" cy="14859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db.houses.drop</a:t>
            </a:r>
            <a:r>
              <a:rPr lang="en-US" altLang="zh-CN" sz="3200" dirty="0">
                <a:latin typeface="+mn-ea"/>
              </a:rPr>
              <a:t>()</a:t>
            </a:r>
          </a:p>
          <a:p>
            <a:pPr>
              <a:lnSpc>
                <a:spcPct val="150000"/>
              </a:lnSpc>
            </a:pPr>
            <a:endParaRPr lang="en-US" altLang="zh-CN" sz="3200" dirty="0">
              <a:latin typeface="+mn-ea"/>
            </a:endParaRPr>
          </a:p>
        </p:txBody>
      </p:sp>
      <p:sp>
        <p:nvSpPr>
          <p:cNvPr id="7" name="云形 6">
            <a:extLst>
              <a:ext uri="{FF2B5EF4-FFF2-40B4-BE49-F238E27FC236}">
                <a16:creationId xmlns:a16="http://schemas.microsoft.com/office/drawing/2014/main" id="{AE10AB5B-EDA5-487C-85E1-ED5B485F2E56}"/>
              </a:ext>
            </a:extLst>
          </p:cNvPr>
          <p:cNvSpPr/>
          <p:nvPr/>
        </p:nvSpPr>
        <p:spPr>
          <a:xfrm>
            <a:off x="1219200" y="7112066"/>
            <a:ext cx="10091312" cy="3107302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drop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操作会清除整个集合，将文档、索引、元数据一并清除，执行效率比 </a:t>
            </a:r>
            <a:r>
              <a:rPr lang="en-US" altLang="zh-CN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remove </a:t>
            </a:r>
            <a:r>
              <a:rPr lang="zh-CN" altLang="en-US" sz="2933" dirty="0">
                <a:latin typeface="华文细黑" panose="02010600040101010101" pitchFamily="2" charset="-122"/>
                <a:ea typeface="华文细黑" panose="02010600040101010101" pitchFamily="2" charset="-122"/>
              </a:rPr>
              <a:t>更高。</a:t>
            </a:r>
          </a:p>
        </p:txBody>
      </p:sp>
    </p:spTree>
    <p:extLst>
      <p:ext uri="{BB962C8B-B14F-4D97-AF65-F5344CB8AC3E}">
        <p14:creationId xmlns:p14="http://schemas.microsoft.com/office/powerpoint/2010/main" val="425756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删除文档</a:t>
            </a:r>
            <a:r>
              <a:rPr lang="en-US" altLang="zh-CN" dirty="0"/>
              <a:t> – </a:t>
            </a:r>
            <a:r>
              <a:rPr lang="zh-CN" altLang="en-US" dirty="0"/>
              <a:t>语义函数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4101336-6F00-4E18-9A39-A00197B655A9}"/>
              </a:ext>
            </a:extLst>
          </p:cNvPr>
          <p:cNvSpPr/>
          <p:nvPr/>
        </p:nvSpPr>
        <p:spPr>
          <a:xfrm>
            <a:off x="1219200" y="4842223"/>
            <a:ext cx="20063012" cy="4031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remove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删除指定条件的文档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deleteOne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删除指定条件的单个文档</a:t>
            </a:r>
            <a:endParaRPr lang="en-US" altLang="zh-CN" sz="4400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deleteMany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删除指定条件的多个文档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4400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findOneAndRemove</a:t>
            </a:r>
            <a:r>
              <a:rPr lang="en-US" altLang="zh-CN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 </a:t>
            </a:r>
            <a:r>
              <a:rPr lang="zh-CN" altLang="en-US" sz="4400" dirty="0">
                <a:latin typeface="华文细黑" panose="02010600040101010101" pitchFamily="2" charset="-122"/>
                <a:ea typeface="华文细黑" panose="02010600040101010101" pitchFamily="2" charset="-122"/>
              </a:rPr>
              <a:t>删除单个文档并返回</a:t>
            </a:r>
          </a:p>
        </p:txBody>
      </p:sp>
    </p:spTree>
    <p:extLst>
      <p:ext uri="{BB962C8B-B14F-4D97-AF65-F5344CB8AC3E}">
        <p14:creationId xmlns:p14="http://schemas.microsoft.com/office/powerpoint/2010/main" val="192725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4">
            <a:extLst>
              <a:ext uri="{FF2B5EF4-FFF2-40B4-BE49-F238E27FC236}">
                <a16:creationId xmlns:a16="http://schemas.microsoft.com/office/drawing/2014/main" id="{B4682A06-E945-41D2-814F-3CC1F98D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</p:spPr>
        <p:txBody>
          <a:bodyPr/>
          <a:lstStyle/>
          <a:p>
            <a:r>
              <a:rPr lang="zh-CN" altLang="en-US" sz="7200" dirty="0">
                <a:solidFill>
                  <a:schemeClr val="tx1"/>
                </a:solidFill>
              </a:rPr>
              <a:t>关注我们获取更多资源和支持</a:t>
            </a:r>
            <a:r>
              <a:rPr lang="en-US" altLang="zh-CN" sz="7200" dirty="0">
                <a:solidFill>
                  <a:schemeClr val="tx1"/>
                </a:solidFill>
              </a:rPr>
              <a:t>——</a:t>
            </a:r>
            <a:endParaRPr lang="zh-CN" altLang="en-US" sz="7200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5A168EB-3F30-4A4B-9A11-D3ECF33BB3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722" y="4064534"/>
            <a:ext cx="5021162" cy="5021162"/>
          </a:xfrm>
          <a:prstGeom prst="rect">
            <a:avLst/>
          </a:prstGeom>
        </p:spPr>
      </p:pic>
      <p:sp>
        <p:nvSpPr>
          <p:cNvPr id="11" name="30,000+…">
            <a:extLst>
              <a:ext uri="{FF2B5EF4-FFF2-40B4-BE49-F238E27FC236}">
                <a16:creationId xmlns:a16="http://schemas.microsoft.com/office/drawing/2014/main" id="{871472C4-DCCF-40AD-901A-F8D51FE98DED}"/>
              </a:ext>
            </a:extLst>
          </p:cNvPr>
          <p:cNvSpPr txBox="1"/>
          <p:nvPr/>
        </p:nvSpPr>
        <p:spPr>
          <a:xfrm>
            <a:off x="1288456" y="9651466"/>
            <a:ext cx="5665694" cy="14773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中文社区</a:t>
            </a: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  <a:cs typeface="Microsoft YaHei"/>
              </a:rPr>
              <a:t>服务号</a:t>
            </a:r>
            <a:endParaRPr lang="en-US" altLang="zh-CN" sz="4400" dirty="0">
              <a:solidFill>
                <a:schemeClr val="tx1"/>
              </a:solidFill>
              <a:latin typeface="Microsoft YaHei"/>
              <a:ea typeface="Microsoft YaHei"/>
            </a:endParaRPr>
          </a:p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altLang="zh-CN" sz="4400" dirty="0" err="1">
                <a:solidFill>
                  <a:srgbClr val="00B050"/>
                </a:solidFill>
                <a:latin typeface="Microsoft YaHei"/>
                <a:ea typeface="Microsoft YaHei"/>
              </a:rPr>
              <a:t>Mongoing</a:t>
            </a:r>
            <a:r>
              <a:rPr lang="zh-CN" altLang="en-US" sz="4400" dirty="0">
                <a:solidFill>
                  <a:srgbClr val="00B050"/>
                </a:solidFill>
                <a:latin typeface="Microsoft YaHei"/>
                <a:ea typeface="Microsoft YaHei"/>
              </a:rPr>
              <a:t>中文社区</a:t>
            </a:r>
            <a:endParaRPr sz="44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  <p:sp>
        <p:nvSpPr>
          <p:cNvPr id="12" name="30,000+…">
            <a:extLst>
              <a:ext uri="{FF2B5EF4-FFF2-40B4-BE49-F238E27FC236}">
                <a16:creationId xmlns:a16="http://schemas.microsoft.com/office/drawing/2014/main" id="{38396D20-89B6-4E99-9D2B-4E992C147565}"/>
              </a:ext>
            </a:extLst>
          </p:cNvPr>
          <p:cNvSpPr txBox="1"/>
          <p:nvPr/>
        </p:nvSpPr>
        <p:spPr>
          <a:xfrm>
            <a:off x="14905244" y="3983885"/>
            <a:ext cx="8547845" cy="75097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chemeClr val="tx1"/>
                </a:solidFill>
                <a:latin typeface="Microsoft YaHei"/>
                <a:ea typeface="Microsoft YaHei"/>
              </a:rPr>
              <a:t>M</a:t>
            </a:r>
            <a:r>
              <a:rPr lang="en-US" altLang="zh-CN" sz="4000" dirty="0">
                <a:solidFill>
                  <a:schemeClr val="tx1"/>
                </a:solidFill>
                <a:latin typeface="Microsoft YaHei"/>
                <a:ea typeface="Microsoft YaHei"/>
              </a:rPr>
              <a:t>ongoDB</a:t>
            </a:r>
            <a:r>
              <a:rPr lang="zh-CN" altLang="en-US" sz="4000" dirty="0">
                <a:solidFill>
                  <a:schemeClr val="tx1"/>
                </a:solidFill>
                <a:latin typeface="Microsoft YaHei"/>
                <a:ea typeface="Microsoft YaHei"/>
              </a:rPr>
              <a:t>中文社区网址：</a:t>
            </a:r>
            <a:r>
              <a:rPr lang="en-US" altLang="zh-CN" sz="4000" dirty="0">
                <a:solidFill>
                  <a:srgbClr val="00B050"/>
                </a:solidFill>
                <a:latin typeface="Microsoft YaHei"/>
                <a:ea typeface="Microsoft YaHei"/>
                <a:hlinkClick r:id="rId3"/>
              </a:rPr>
              <a:t>http://www.mongoing.com/</a:t>
            </a:r>
            <a:endParaRPr lang="en-US" altLang="zh-CN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M</a:t>
            </a:r>
            <a:r>
              <a:rPr lang="en-US" altLang="zh-CN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ongoDB</a:t>
            </a: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官方网址：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4"/>
              </a:rPr>
              <a:t>www.mongodb.com/zh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上海锦木信息技术有限公司网址：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5"/>
              </a:rPr>
              <a:t>http://www.jinmuinfo.com/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深圳钛铂数据有限公司网址：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6"/>
              </a:rPr>
              <a:t>https://tapdata.net/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D5A3C027-2246-4D6C-A0D2-7777B12A54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380" y="4064534"/>
            <a:ext cx="4968031" cy="4968031"/>
          </a:xfrm>
          <a:prstGeom prst="rect">
            <a:avLst/>
          </a:prstGeom>
        </p:spPr>
      </p:pic>
      <p:sp>
        <p:nvSpPr>
          <p:cNvPr id="15" name="30,000+…">
            <a:extLst>
              <a:ext uri="{FF2B5EF4-FFF2-40B4-BE49-F238E27FC236}">
                <a16:creationId xmlns:a16="http://schemas.microsoft.com/office/drawing/2014/main" id="{BACACFA9-1700-44EB-A00B-1ED0AB683907}"/>
              </a:ext>
            </a:extLst>
          </p:cNvPr>
          <p:cNvSpPr txBox="1"/>
          <p:nvPr/>
        </p:nvSpPr>
        <p:spPr>
          <a:xfrm>
            <a:off x="7824054" y="9651466"/>
            <a:ext cx="5665694" cy="14773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altLang="zh-CN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MongoDB</a:t>
            </a: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官方订阅号</a:t>
            </a:r>
            <a:r>
              <a:rPr lang="en-US" altLang="zh-CN" sz="4400" dirty="0">
                <a:solidFill>
                  <a:srgbClr val="00B050"/>
                </a:solidFill>
                <a:latin typeface="Microsoft YaHei"/>
                <a:ea typeface="Microsoft YaHei"/>
              </a:rPr>
              <a:t>MongoDB</a:t>
            </a:r>
            <a:r>
              <a:rPr lang="zh-CN" altLang="en-US" sz="4400" dirty="0">
                <a:solidFill>
                  <a:srgbClr val="00B050"/>
                </a:solidFill>
                <a:latin typeface="Microsoft YaHei"/>
                <a:ea typeface="Microsoft YaHei"/>
              </a:rPr>
              <a:t>数据库</a:t>
            </a:r>
            <a:endParaRPr sz="44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93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32"/>
          <p:cNvSpPr txBox="1"/>
          <p:nvPr/>
        </p:nvSpPr>
        <p:spPr>
          <a:xfrm>
            <a:off x="1080262" y="5580727"/>
            <a:ext cx="13012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165"/>
            <a:r>
              <a:rPr lang="en-US" altLang="zh-CN" sz="16000" dirty="0">
                <a:latin typeface="微软雅黑" panose="020B0503020204020204" pitchFamily="34" charset="-122"/>
                <a:ea typeface="微软雅黑" panose="020B0503020204020204" pitchFamily="34" charset="-122"/>
                <a:cs typeface="Adobe Devanagari" panose="02040503050201020203" pitchFamily="18" charset="0"/>
              </a:rPr>
              <a:t>Thank you !</a:t>
            </a:r>
            <a:endParaRPr lang="zh-CN" altLang="en-US" sz="16000" dirty="0">
              <a:latin typeface="微软雅黑" panose="020B0503020204020204" pitchFamily="34" charset="-122"/>
              <a:ea typeface="微软雅黑" panose="020B0503020204020204" pitchFamily="34" charset="-122"/>
              <a:cs typeface="Adobe Devanagari" panose="02040503050201020203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333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(4)</a:t>
            </a:r>
            <a:r>
              <a:rPr lang="zh-CN" altLang="en-US" dirty="0"/>
              <a:t> </a:t>
            </a:r>
            <a:r>
              <a:rPr lang="en-US" altLang="zh-CN" dirty="0"/>
              <a:t>– </a:t>
            </a:r>
            <a:r>
              <a:rPr lang="zh-CN" altLang="en-US" dirty="0"/>
              <a:t>配置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377F4B3-9EC7-4858-933A-58BC47217F4C}"/>
              </a:ext>
            </a:extLst>
          </p:cNvPr>
          <p:cNvSpPr/>
          <p:nvPr/>
        </p:nvSpPr>
        <p:spPr>
          <a:xfrm>
            <a:off x="10168194" y="3756355"/>
            <a:ext cx="10778992" cy="77854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+mn-ea"/>
              </a:rPr>
              <a:t>storage: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</a:t>
            </a:r>
            <a:r>
              <a:rPr lang="en-US" altLang="zh-CN" sz="2400" dirty="0" err="1">
                <a:latin typeface="+mn-ea"/>
              </a:rPr>
              <a:t>dbPath</a:t>
            </a:r>
            <a:r>
              <a:rPr lang="en-US" altLang="zh-CN" sz="2400" dirty="0">
                <a:latin typeface="+mn-ea"/>
              </a:rPr>
              <a:t>: "/opt/local/</a:t>
            </a:r>
            <a:r>
              <a:rPr lang="en-US" altLang="zh-CN" sz="2400" dirty="0" err="1">
                <a:latin typeface="+mn-ea"/>
              </a:rPr>
              <a:t>mongodb</a:t>
            </a:r>
            <a:r>
              <a:rPr lang="en-US" altLang="zh-CN" sz="2400" dirty="0">
                <a:latin typeface="+mn-ea"/>
              </a:rPr>
              <a:t>/data/"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engine: </a:t>
            </a:r>
            <a:r>
              <a:rPr lang="en-US" altLang="zh-CN" sz="2400" dirty="0" err="1">
                <a:latin typeface="+mn-ea"/>
              </a:rPr>
              <a:t>wiredTiger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journal: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    enabled: true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 err="1">
                <a:latin typeface="+mn-ea"/>
              </a:rPr>
              <a:t>systemLog</a:t>
            </a:r>
            <a:r>
              <a:rPr lang="en-US" altLang="zh-CN" sz="2400" dirty="0">
                <a:latin typeface="+mn-ea"/>
              </a:rPr>
              <a:t>: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destination: file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path: "/opt/local/</a:t>
            </a:r>
            <a:r>
              <a:rPr lang="en-US" altLang="zh-CN" sz="2400" dirty="0" err="1">
                <a:latin typeface="+mn-ea"/>
              </a:rPr>
              <a:t>mongodb</a:t>
            </a:r>
            <a:r>
              <a:rPr lang="en-US" altLang="zh-CN" sz="2400" dirty="0">
                <a:latin typeface="+mn-ea"/>
              </a:rPr>
              <a:t>/log/mongodb.log"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</a:t>
            </a:r>
            <a:r>
              <a:rPr lang="en-US" altLang="zh-CN" sz="2400" dirty="0" err="1">
                <a:latin typeface="+mn-ea"/>
              </a:rPr>
              <a:t>logAppend</a:t>
            </a:r>
            <a:r>
              <a:rPr lang="en-US" altLang="zh-CN" sz="2400" dirty="0">
                <a:latin typeface="+mn-ea"/>
              </a:rPr>
              <a:t>: true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 err="1">
                <a:latin typeface="+mn-ea"/>
              </a:rPr>
              <a:t>processManagement</a:t>
            </a:r>
            <a:r>
              <a:rPr lang="en-US" altLang="zh-CN" sz="2400" dirty="0">
                <a:latin typeface="+mn-ea"/>
              </a:rPr>
              <a:t>: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fork: true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</a:t>
            </a:r>
            <a:r>
              <a:rPr lang="en-US" altLang="zh-CN" sz="2400" dirty="0" err="1">
                <a:latin typeface="+mn-ea"/>
              </a:rPr>
              <a:t>pidFilePath</a:t>
            </a:r>
            <a:r>
              <a:rPr lang="en-US" altLang="zh-CN" sz="2400" dirty="0">
                <a:latin typeface="+mn-ea"/>
              </a:rPr>
              <a:t>: "/opt/local/</a:t>
            </a:r>
            <a:r>
              <a:rPr lang="en-US" altLang="zh-CN" sz="2400" dirty="0" err="1">
                <a:latin typeface="+mn-ea"/>
              </a:rPr>
              <a:t>mongodb</a:t>
            </a:r>
            <a:r>
              <a:rPr lang="en-US" altLang="zh-CN" sz="2400" dirty="0">
                <a:latin typeface="+mn-ea"/>
              </a:rPr>
              <a:t>/</a:t>
            </a:r>
            <a:r>
              <a:rPr lang="en-US" altLang="zh-CN" sz="2400" dirty="0" err="1">
                <a:latin typeface="+mn-ea"/>
              </a:rPr>
              <a:t>mongod.pid</a:t>
            </a:r>
            <a:r>
              <a:rPr lang="en-US" altLang="zh-CN" sz="2400" dirty="0">
                <a:latin typeface="+mn-ea"/>
              </a:rPr>
              <a:t>"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net:</a:t>
            </a:r>
            <a:br>
              <a:rPr lang="en-US" altLang="zh-CN" sz="2400" dirty="0">
                <a:latin typeface="+mn-ea"/>
              </a:rPr>
            </a:br>
            <a:r>
              <a:rPr lang="en-US" altLang="zh-CN" sz="2400" dirty="0">
                <a:latin typeface="+mn-ea"/>
              </a:rPr>
              <a:t>    port: 27017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1" name="Rounded Rectangular Callout 4">
            <a:extLst>
              <a:ext uri="{FF2B5EF4-FFF2-40B4-BE49-F238E27FC236}">
                <a16:creationId xmlns:a16="http://schemas.microsoft.com/office/drawing/2014/main" id="{E0425BE9-2BBE-4CC5-B868-0D48426A4927}"/>
              </a:ext>
            </a:extLst>
          </p:cNvPr>
          <p:cNvSpPr/>
          <p:nvPr/>
        </p:nvSpPr>
        <p:spPr>
          <a:xfrm>
            <a:off x="16425326" y="4016331"/>
            <a:ext cx="4339233" cy="768085"/>
          </a:xfrm>
          <a:prstGeom prst="wedgeRoundRectCallout">
            <a:avLst>
              <a:gd name="adj1" fmla="val -62006"/>
              <a:gd name="adj2" fmla="val 22395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数据文件目录位置</a:t>
            </a:r>
            <a:endParaRPr lang="en-US" sz="2667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ounded Rectangular Callout 4">
            <a:extLst>
              <a:ext uri="{FF2B5EF4-FFF2-40B4-BE49-F238E27FC236}">
                <a16:creationId xmlns:a16="http://schemas.microsoft.com/office/drawing/2014/main" id="{9C3BAF5B-5ADE-4D70-855F-CE1AB59D141E}"/>
              </a:ext>
            </a:extLst>
          </p:cNvPr>
          <p:cNvSpPr/>
          <p:nvPr/>
        </p:nvSpPr>
        <p:spPr>
          <a:xfrm>
            <a:off x="14205411" y="5478177"/>
            <a:ext cx="4339233" cy="768085"/>
          </a:xfrm>
          <a:prstGeom prst="wedgeRoundRectCallout">
            <a:avLst>
              <a:gd name="adj1" fmla="val -57376"/>
              <a:gd name="adj2" fmla="val 30566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启用 </a:t>
            </a:r>
            <a:r>
              <a:rPr lang="en-US" altLang="zh-CN" sz="2667" kern="0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Jounal</a:t>
            </a:r>
            <a:r>
              <a:rPr lang="zh-CN" altLang="en-US" sz="2667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日志</a:t>
            </a:r>
            <a:endParaRPr lang="en-US" sz="2667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ounded Rectangular Callout 4">
            <a:extLst>
              <a:ext uri="{FF2B5EF4-FFF2-40B4-BE49-F238E27FC236}">
                <a16:creationId xmlns:a16="http://schemas.microsoft.com/office/drawing/2014/main" id="{65A010F9-20BF-414C-9F04-922576617A95}"/>
              </a:ext>
            </a:extLst>
          </p:cNvPr>
          <p:cNvSpPr/>
          <p:nvPr/>
        </p:nvSpPr>
        <p:spPr>
          <a:xfrm>
            <a:off x="16857144" y="9078899"/>
            <a:ext cx="4339233" cy="777619"/>
          </a:xfrm>
          <a:prstGeom prst="wedgeRoundRectCallout">
            <a:avLst>
              <a:gd name="adj1" fmla="val -59616"/>
              <a:gd name="adj2" fmla="val 57664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进程</a:t>
            </a:r>
            <a:r>
              <a:rPr lang="en-US" altLang="zh-CN" sz="2667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PID</a:t>
            </a:r>
            <a:r>
              <a:rPr lang="zh-CN" altLang="en-US" sz="2667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文件位置</a:t>
            </a:r>
            <a:endParaRPr lang="en-US" sz="2667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ounded Rectangular Callout 4">
            <a:extLst>
              <a:ext uri="{FF2B5EF4-FFF2-40B4-BE49-F238E27FC236}">
                <a16:creationId xmlns:a16="http://schemas.microsoft.com/office/drawing/2014/main" id="{37693541-FD43-4D9F-843B-A5E2FF397285}"/>
              </a:ext>
            </a:extLst>
          </p:cNvPr>
          <p:cNvSpPr/>
          <p:nvPr/>
        </p:nvSpPr>
        <p:spPr>
          <a:xfrm>
            <a:off x="17106335" y="6757902"/>
            <a:ext cx="4339233" cy="768085"/>
          </a:xfrm>
          <a:prstGeom prst="wedgeRoundRectCallout">
            <a:avLst>
              <a:gd name="adj1" fmla="val -58368"/>
              <a:gd name="adj2" fmla="val 55659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ker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日志文件位置</a:t>
            </a:r>
            <a:endParaRPr lang="en-US" sz="2667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ounded Rectangular Callout 4">
            <a:extLst>
              <a:ext uri="{FF2B5EF4-FFF2-40B4-BE49-F238E27FC236}">
                <a16:creationId xmlns:a16="http://schemas.microsoft.com/office/drawing/2014/main" id="{9111EFD8-5D92-49AD-A871-5B0E327FB92E}"/>
              </a:ext>
            </a:extLst>
          </p:cNvPr>
          <p:cNvSpPr/>
          <p:nvPr/>
        </p:nvSpPr>
        <p:spPr>
          <a:xfrm>
            <a:off x="13633888" y="10677270"/>
            <a:ext cx="4339233" cy="777619"/>
          </a:xfrm>
          <a:prstGeom prst="wedgeRoundRectCallout">
            <a:avLst>
              <a:gd name="adj1" fmla="val -57138"/>
              <a:gd name="adj2" fmla="val 29995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667" kern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监听端口</a:t>
            </a:r>
            <a:endParaRPr lang="en-US" sz="2667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60C2B5C-08AD-4754-A625-B5AAD91518E7}"/>
              </a:ext>
            </a:extLst>
          </p:cNvPr>
          <p:cNvSpPr/>
          <p:nvPr/>
        </p:nvSpPr>
        <p:spPr>
          <a:xfrm>
            <a:off x="1219200" y="4787166"/>
            <a:ext cx="57294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vim conf/</a:t>
            </a:r>
            <a:r>
              <a:rPr lang="en-US" altLang="zh-CN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mongodb.conf</a:t>
            </a:r>
            <a:endParaRPr lang="zh-CN" altLang="en-US" dirty="0"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962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(5)</a:t>
            </a:r>
            <a:r>
              <a:rPr lang="zh-CN" altLang="en-US" dirty="0"/>
              <a:t> </a:t>
            </a:r>
            <a:r>
              <a:rPr lang="en-US" altLang="zh-CN" dirty="0"/>
              <a:t>– </a:t>
            </a:r>
            <a:r>
              <a:rPr lang="zh-CN" altLang="en-US" dirty="0"/>
              <a:t>启动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795584E-312D-47B6-8B79-23CF0D8E1B01}"/>
              </a:ext>
            </a:extLst>
          </p:cNvPr>
          <p:cNvSpPr/>
          <p:nvPr/>
        </p:nvSpPr>
        <p:spPr>
          <a:xfrm>
            <a:off x="1438805" y="3466987"/>
            <a:ext cx="15117909" cy="2963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[root@ecs-mongodb]# ./bin/</a:t>
            </a:r>
            <a:r>
              <a:rPr lang="en-US" altLang="zh-CN" sz="3200" dirty="0" err="1">
                <a:latin typeface="+mn-ea"/>
              </a:rPr>
              <a:t>mongod</a:t>
            </a:r>
            <a:r>
              <a:rPr lang="en-US" altLang="zh-CN" sz="3200" dirty="0">
                <a:latin typeface="+mn-ea"/>
              </a:rPr>
              <a:t> -f conf/</a:t>
            </a:r>
            <a:r>
              <a:rPr lang="en-US" altLang="zh-CN" sz="3200" dirty="0" err="1">
                <a:latin typeface="+mn-ea"/>
              </a:rPr>
              <a:t>mongo.conf</a:t>
            </a:r>
            <a:endParaRPr lang="en-US" altLang="zh-CN" sz="32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about to fork child process, waiting until server is ready for connections.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forked process: 86173</a:t>
            </a:r>
          </a:p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child process started successfully, parent exiting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6A2B7EC-B549-43CB-A7EA-7012A61E7F78}"/>
              </a:ext>
            </a:extLst>
          </p:cNvPr>
          <p:cNvSpPr/>
          <p:nvPr/>
        </p:nvSpPr>
        <p:spPr>
          <a:xfrm>
            <a:off x="1438805" y="7269611"/>
            <a:ext cx="17283954" cy="14859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>
                <a:latin typeface="+mn-ea"/>
              </a:rPr>
              <a:t>[</a:t>
            </a:r>
            <a:r>
              <a:rPr lang="en-US" altLang="zh-CN" sz="3200" dirty="0" err="1">
                <a:latin typeface="+mn-ea"/>
              </a:rPr>
              <a:t>root@ecs-mongodb</a:t>
            </a:r>
            <a:r>
              <a:rPr lang="en-US" altLang="zh-CN" sz="3200" dirty="0">
                <a:latin typeface="+mn-ea"/>
              </a:rPr>
              <a:t>]# netstat -</a:t>
            </a:r>
            <a:r>
              <a:rPr lang="en-US" altLang="zh-CN" sz="3200" dirty="0" err="1">
                <a:latin typeface="+mn-ea"/>
              </a:rPr>
              <a:t>nlp</a:t>
            </a:r>
            <a:r>
              <a:rPr lang="en-US" altLang="zh-CN" sz="3200" dirty="0">
                <a:latin typeface="+mn-ea"/>
              </a:rPr>
              <a:t> |grep 27017</a:t>
            </a:r>
          </a:p>
          <a:p>
            <a:pPr>
              <a:lnSpc>
                <a:spcPct val="150000"/>
              </a:lnSpc>
            </a:pPr>
            <a:r>
              <a:rPr lang="en-US" altLang="zh-CN" sz="3200" dirty="0" err="1">
                <a:latin typeface="+mn-ea"/>
              </a:rPr>
              <a:t>tcp</a:t>
            </a:r>
            <a:r>
              <a:rPr lang="en-US" altLang="zh-CN" sz="3200" dirty="0">
                <a:latin typeface="+mn-ea"/>
              </a:rPr>
              <a:t>        0      0 127.0.0.1:27017         0.0.0.0:*               LISTEN      86173/./bin/</a:t>
            </a:r>
            <a:r>
              <a:rPr lang="en-US" altLang="zh-CN" sz="3200" dirty="0" err="1">
                <a:latin typeface="+mn-ea"/>
              </a:rPr>
              <a:t>mongod</a:t>
            </a:r>
            <a:endParaRPr lang="en-US" altLang="zh-CN" sz="3200" dirty="0">
              <a:latin typeface="+mn-ea"/>
            </a:endParaRPr>
          </a:p>
        </p:txBody>
      </p:sp>
      <p:sp>
        <p:nvSpPr>
          <p:cNvPr id="12" name="Rounded Rectangular Callout 4">
            <a:extLst>
              <a:ext uri="{FF2B5EF4-FFF2-40B4-BE49-F238E27FC236}">
                <a16:creationId xmlns:a16="http://schemas.microsoft.com/office/drawing/2014/main" id="{3CCE1765-F74E-4290-9820-E2F286C80936}"/>
              </a:ext>
            </a:extLst>
          </p:cNvPr>
          <p:cNvSpPr/>
          <p:nvPr/>
        </p:nvSpPr>
        <p:spPr>
          <a:xfrm>
            <a:off x="17467857" y="3749634"/>
            <a:ext cx="3372448" cy="1001489"/>
          </a:xfrm>
          <a:prstGeom prst="wedgeRoundRectCallout">
            <a:avLst>
              <a:gd name="adj1" fmla="val -66386"/>
              <a:gd name="adj2" fmla="val 45484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启动 </a:t>
            </a:r>
            <a:r>
              <a:rPr lang="en-US" altLang="zh-CN" sz="2800" dirty="0">
                <a:solidFill>
                  <a:schemeClr val="bg1"/>
                </a:solidFill>
                <a:latin typeface="+mn-ea"/>
              </a:rPr>
              <a:t>MongoDB</a:t>
            </a:r>
            <a:endParaRPr lang="en-US" sz="2800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3" name="Rounded Rectangular Callout 4">
            <a:extLst>
              <a:ext uri="{FF2B5EF4-FFF2-40B4-BE49-F238E27FC236}">
                <a16:creationId xmlns:a16="http://schemas.microsoft.com/office/drawing/2014/main" id="{5E53B0CA-4251-4360-802D-D697C0DB6A7F}"/>
              </a:ext>
            </a:extLst>
          </p:cNvPr>
          <p:cNvSpPr/>
          <p:nvPr/>
        </p:nvSpPr>
        <p:spPr>
          <a:xfrm>
            <a:off x="19648917" y="6611293"/>
            <a:ext cx="2739646" cy="1001490"/>
          </a:xfrm>
          <a:prstGeom prst="wedgeRoundRectCallout">
            <a:avLst>
              <a:gd name="adj1" fmla="val -69398"/>
              <a:gd name="adj2" fmla="val 48184"/>
              <a:gd name="adj3" fmla="val 16667"/>
            </a:avLst>
          </a:prstGeom>
          <a:solidFill>
            <a:srgbClr val="69B24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defTabSz="1219215">
              <a:defRPr/>
            </a:pPr>
            <a:r>
              <a:rPr lang="zh-CN" altLang="en-US" sz="2800" dirty="0">
                <a:solidFill>
                  <a:schemeClr val="bg1"/>
                </a:solidFill>
                <a:latin typeface="+mn-ea"/>
              </a:rPr>
              <a:t>检查网络监听</a:t>
            </a:r>
            <a:endParaRPr lang="en-US" sz="2800" kern="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云形 13">
            <a:extLst>
              <a:ext uri="{FF2B5EF4-FFF2-40B4-BE49-F238E27FC236}">
                <a16:creationId xmlns:a16="http://schemas.microsoft.com/office/drawing/2014/main" id="{DF20DD7B-4486-49ED-90AA-3264F8147977}"/>
              </a:ext>
            </a:extLst>
          </p:cNvPr>
          <p:cNvSpPr/>
          <p:nvPr/>
        </p:nvSpPr>
        <p:spPr>
          <a:xfrm>
            <a:off x="10367582" y="9544501"/>
            <a:ext cx="8786499" cy="2261932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219215">
              <a:lnSpc>
                <a:spcPct val="150000"/>
              </a:lnSpc>
              <a:defRPr/>
            </a:pPr>
            <a:r>
              <a:rPr lang="zh-CN" altLang="en-US" sz="3200" dirty="0">
                <a:solidFill>
                  <a:schemeClr val="tx1"/>
                </a:solidFill>
                <a:latin typeface="+mn-ea"/>
              </a:rPr>
              <a:t>允许远程访问</a:t>
            </a:r>
            <a:endParaRPr lang="en-US" altLang="zh-CN" sz="3200" dirty="0">
              <a:solidFill>
                <a:schemeClr val="tx1"/>
              </a:solidFill>
              <a:latin typeface="+mn-ea"/>
            </a:endParaRPr>
          </a:p>
          <a:p>
            <a:pPr algn="ctr" defTabSz="1219215">
              <a:lnSpc>
                <a:spcPct val="150000"/>
              </a:lnSpc>
              <a:defRPr/>
            </a:pPr>
            <a:r>
              <a:rPr lang="en-US" altLang="zh-CN" sz="3200" dirty="0">
                <a:solidFill>
                  <a:schemeClr val="tx1"/>
                </a:solidFill>
                <a:latin typeface="+mn-ea"/>
              </a:rPr>
              <a:t>use </a:t>
            </a:r>
            <a:r>
              <a:rPr lang="en-US" altLang="zh-CN" sz="3200" b="1" dirty="0" err="1">
                <a:solidFill>
                  <a:schemeClr val="tx1"/>
                </a:solidFill>
                <a:latin typeface="+mn-ea"/>
              </a:rPr>
              <a:t>net.bindIpAll</a:t>
            </a:r>
            <a:r>
              <a:rPr lang="en-US" altLang="zh-CN" sz="3200" b="1" dirty="0">
                <a:solidFill>
                  <a:schemeClr val="tx1"/>
                </a:solidFill>
                <a:latin typeface="+mn-ea"/>
              </a:rPr>
              <a:t>: true  </a:t>
            </a:r>
          </a:p>
        </p:txBody>
      </p:sp>
    </p:spTree>
    <p:extLst>
      <p:ext uri="{BB962C8B-B14F-4D97-AF65-F5344CB8AC3E}">
        <p14:creationId xmlns:p14="http://schemas.microsoft.com/office/powerpoint/2010/main" val="422854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(6)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小试牛刀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795584E-312D-47B6-8B79-23CF0D8E1B01}"/>
              </a:ext>
            </a:extLst>
          </p:cNvPr>
          <p:cNvSpPr/>
          <p:nvPr/>
        </p:nvSpPr>
        <p:spPr>
          <a:xfrm>
            <a:off x="1219200" y="3309011"/>
            <a:ext cx="14522824" cy="87100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CN" sz="2800" dirty="0">
                <a:latin typeface="+mn-ea"/>
              </a:rPr>
              <a:t>[</a:t>
            </a:r>
            <a:r>
              <a:rPr lang="en-US" altLang="zh-CN" sz="2800" dirty="0" err="1">
                <a:latin typeface="+mn-ea"/>
              </a:rPr>
              <a:t>root@ecs-mongodb</a:t>
            </a:r>
            <a:r>
              <a:rPr lang="en-US" altLang="zh-CN" sz="2800" dirty="0">
                <a:latin typeface="+mn-ea"/>
              </a:rPr>
              <a:t>]# ./bin/mongo --port 27017</a:t>
            </a:r>
          </a:p>
          <a:p>
            <a:r>
              <a:rPr lang="en-US" altLang="zh-CN" sz="2800" dirty="0">
                <a:latin typeface="+mn-ea"/>
              </a:rPr>
              <a:t>connecting to: mongodb://127.0.0.1:27017/?compressors=disabled&amp;gssapiServiceName=mongodb</a:t>
            </a:r>
          </a:p>
          <a:p>
            <a:r>
              <a:rPr lang="en-US" altLang="zh-CN" sz="2800" dirty="0">
                <a:latin typeface="+mn-ea"/>
              </a:rPr>
              <a:t>MongoDB server version: 4.2.6</a:t>
            </a:r>
          </a:p>
          <a:p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&gt; show </a:t>
            </a:r>
            <a:r>
              <a:rPr lang="en-US" altLang="zh-CN" sz="2800" dirty="0" err="1">
                <a:latin typeface="+mn-ea"/>
              </a:rPr>
              <a:t>dbs</a:t>
            </a:r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admin   0.000GB</a:t>
            </a:r>
          </a:p>
          <a:p>
            <a:r>
              <a:rPr lang="en-US" altLang="zh-CN" sz="2800" dirty="0">
                <a:latin typeface="+mn-ea"/>
              </a:rPr>
              <a:t>config  0.000GB</a:t>
            </a:r>
          </a:p>
          <a:p>
            <a:r>
              <a:rPr lang="en-US" altLang="zh-CN" sz="2800" dirty="0">
                <a:latin typeface="+mn-ea"/>
              </a:rPr>
              <a:t>local   0.000GB</a:t>
            </a:r>
          </a:p>
          <a:p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&gt; use test</a:t>
            </a:r>
          </a:p>
          <a:p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&gt; </a:t>
            </a:r>
            <a:r>
              <a:rPr lang="en-US" altLang="zh-CN" sz="2800" dirty="0" err="1">
                <a:latin typeface="+mn-ea"/>
              </a:rPr>
              <a:t>db.something.insert</a:t>
            </a:r>
            <a:r>
              <a:rPr lang="en-US" altLang="zh-CN" sz="2800" dirty="0">
                <a:latin typeface="+mn-ea"/>
              </a:rPr>
              <a:t>({ x: 1 })</a:t>
            </a:r>
          </a:p>
          <a:p>
            <a:r>
              <a:rPr lang="en-US" altLang="zh-CN" sz="2800" dirty="0" err="1">
                <a:latin typeface="+mn-ea"/>
              </a:rPr>
              <a:t>WriteResult</a:t>
            </a:r>
            <a:r>
              <a:rPr lang="en-US" altLang="zh-CN" sz="2800" dirty="0">
                <a:latin typeface="+mn-ea"/>
              </a:rPr>
              <a:t>({ "</a:t>
            </a:r>
            <a:r>
              <a:rPr lang="en-US" altLang="zh-CN" sz="2800" dirty="0" err="1">
                <a:latin typeface="+mn-ea"/>
              </a:rPr>
              <a:t>nInserted</a:t>
            </a:r>
            <a:r>
              <a:rPr lang="en-US" altLang="zh-CN" sz="2800" dirty="0">
                <a:latin typeface="+mn-ea"/>
              </a:rPr>
              <a:t>" : 1 })</a:t>
            </a:r>
          </a:p>
          <a:p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&gt; show tables</a:t>
            </a:r>
          </a:p>
          <a:p>
            <a:r>
              <a:rPr lang="en-US" altLang="zh-CN" sz="2800" dirty="0">
                <a:latin typeface="+mn-ea"/>
              </a:rPr>
              <a:t>something</a:t>
            </a:r>
          </a:p>
          <a:p>
            <a:endParaRPr lang="en-US" altLang="zh-CN" sz="2800" dirty="0">
              <a:latin typeface="+mn-ea"/>
            </a:endParaRPr>
          </a:p>
          <a:p>
            <a:r>
              <a:rPr lang="en-US" altLang="zh-CN" sz="2800" dirty="0">
                <a:latin typeface="+mn-ea"/>
              </a:rPr>
              <a:t>&gt; </a:t>
            </a:r>
            <a:r>
              <a:rPr lang="en-US" altLang="zh-CN" sz="2800" dirty="0" err="1">
                <a:latin typeface="+mn-ea"/>
              </a:rPr>
              <a:t>db.something.findOne</a:t>
            </a:r>
            <a:r>
              <a:rPr lang="en-US" altLang="zh-CN" sz="2800" dirty="0">
                <a:latin typeface="+mn-ea"/>
              </a:rPr>
              <a:t>()</a:t>
            </a:r>
          </a:p>
          <a:p>
            <a:r>
              <a:rPr lang="en-US" altLang="zh-CN" sz="2800" dirty="0">
                <a:latin typeface="+mn-ea"/>
              </a:rPr>
              <a:t>{ "_id" : </a:t>
            </a:r>
            <a:r>
              <a:rPr lang="en-US" altLang="zh-CN" sz="2800" dirty="0" err="1">
                <a:latin typeface="+mn-ea"/>
              </a:rPr>
              <a:t>ObjectId</a:t>
            </a:r>
            <a:r>
              <a:rPr lang="en-US" altLang="zh-CN" sz="2800" dirty="0">
                <a:latin typeface="+mn-ea"/>
              </a:rPr>
              <a:t>("5ec61c5c80d48b998aee1640"), "x" : 1 }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17C3CE9-B3F2-45E4-834E-9BF912E1AF72}"/>
              </a:ext>
            </a:extLst>
          </p:cNvPr>
          <p:cNvSpPr/>
          <p:nvPr/>
        </p:nvSpPr>
        <p:spPr>
          <a:xfrm>
            <a:off x="16701247" y="3309011"/>
            <a:ext cx="6463553" cy="74174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CN" sz="2800" dirty="0">
                <a:latin typeface="+mn-ea"/>
              </a:rPr>
              <a:t>&gt; </a:t>
            </a:r>
            <a:r>
              <a:rPr lang="en-US" altLang="zh-CN" sz="2800" dirty="0" err="1">
                <a:latin typeface="+mn-ea"/>
              </a:rPr>
              <a:t>db.stats</a:t>
            </a:r>
            <a:r>
              <a:rPr lang="en-US" altLang="zh-CN" sz="2800" dirty="0">
                <a:latin typeface="+mn-ea"/>
              </a:rPr>
              <a:t>()</a:t>
            </a:r>
          </a:p>
          <a:p>
            <a:r>
              <a:rPr lang="en-US" altLang="zh-CN" sz="2800" dirty="0">
                <a:latin typeface="+mn-ea"/>
              </a:rPr>
              <a:t>{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db</a:t>
            </a:r>
            <a:r>
              <a:rPr lang="en-US" altLang="zh-CN" sz="2800" dirty="0">
                <a:latin typeface="+mn-ea"/>
              </a:rPr>
              <a:t>" : "test",</a:t>
            </a:r>
          </a:p>
          <a:p>
            <a:r>
              <a:rPr lang="en-US" altLang="zh-CN" sz="2800" dirty="0">
                <a:latin typeface="+mn-ea"/>
              </a:rPr>
              <a:t>	"collections" : 1,</a:t>
            </a:r>
          </a:p>
          <a:p>
            <a:r>
              <a:rPr lang="en-US" altLang="zh-CN" sz="2800" dirty="0">
                <a:latin typeface="+mn-ea"/>
              </a:rPr>
              <a:t>	"views" : 0,</a:t>
            </a:r>
          </a:p>
          <a:p>
            <a:r>
              <a:rPr lang="en-US" altLang="zh-CN" sz="2800" dirty="0">
                <a:latin typeface="+mn-ea"/>
              </a:rPr>
              <a:t>	"objects" : 1,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avgObjSize</a:t>
            </a:r>
            <a:r>
              <a:rPr lang="en-US" altLang="zh-CN" sz="2800" dirty="0">
                <a:latin typeface="+mn-ea"/>
              </a:rPr>
              <a:t>" : 33,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dataSize</a:t>
            </a:r>
            <a:r>
              <a:rPr lang="en-US" altLang="zh-CN" sz="2800" dirty="0">
                <a:latin typeface="+mn-ea"/>
              </a:rPr>
              <a:t>" : 33,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storageSize</a:t>
            </a:r>
            <a:r>
              <a:rPr lang="en-US" altLang="zh-CN" sz="2800" dirty="0">
                <a:latin typeface="+mn-ea"/>
              </a:rPr>
              <a:t>" : 20480,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numExtents</a:t>
            </a:r>
            <a:r>
              <a:rPr lang="en-US" altLang="zh-CN" sz="2800" dirty="0">
                <a:latin typeface="+mn-ea"/>
              </a:rPr>
              <a:t>" : 0,</a:t>
            </a:r>
          </a:p>
          <a:p>
            <a:r>
              <a:rPr lang="en-US" altLang="zh-CN" sz="2800" dirty="0">
                <a:latin typeface="+mn-ea"/>
              </a:rPr>
              <a:t>	"indexes" : 1,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indexSize</a:t>
            </a:r>
            <a:r>
              <a:rPr lang="en-US" altLang="zh-CN" sz="2800" dirty="0">
                <a:latin typeface="+mn-ea"/>
              </a:rPr>
              <a:t>" : 20480,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scaleFactor</a:t>
            </a:r>
            <a:r>
              <a:rPr lang="en-US" altLang="zh-CN" sz="2800" dirty="0">
                <a:latin typeface="+mn-ea"/>
              </a:rPr>
              <a:t>" : 1,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fsUsedSize</a:t>
            </a:r>
            <a:r>
              <a:rPr lang="en-US" altLang="zh-CN" sz="2800" dirty="0">
                <a:latin typeface="+mn-ea"/>
              </a:rPr>
              <a:t>" : 8724742144,</a:t>
            </a:r>
          </a:p>
          <a:p>
            <a:r>
              <a:rPr lang="en-US" altLang="zh-CN" sz="2800" dirty="0">
                <a:latin typeface="+mn-ea"/>
              </a:rPr>
              <a:t>	"</a:t>
            </a:r>
            <a:r>
              <a:rPr lang="en-US" altLang="zh-CN" sz="2800" dirty="0" err="1">
                <a:latin typeface="+mn-ea"/>
              </a:rPr>
              <a:t>fsTotalSize</a:t>
            </a:r>
            <a:r>
              <a:rPr lang="en-US" altLang="zh-CN" sz="2800" dirty="0">
                <a:latin typeface="+mn-ea"/>
              </a:rPr>
              <a:t>" : 9444872192,</a:t>
            </a:r>
          </a:p>
          <a:p>
            <a:r>
              <a:rPr lang="en-US" altLang="zh-CN" sz="2800" dirty="0">
                <a:latin typeface="+mn-ea"/>
              </a:rPr>
              <a:t>	"ok" : 1</a:t>
            </a:r>
          </a:p>
          <a:p>
            <a:r>
              <a:rPr lang="en-US" altLang="zh-CN" sz="2800" dirty="0">
                <a:latin typeface="+mn-ea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020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Linux </a:t>
            </a:r>
            <a:r>
              <a:rPr lang="zh-CN" altLang="en-US" dirty="0"/>
              <a:t>安装</a:t>
            </a:r>
            <a:r>
              <a:rPr lang="en-US" altLang="zh-CN" dirty="0"/>
              <a:t>(7)</a:t>
            </a:r>
            <a:r>
              <a:rPr lang="zh-CN" altLang="en-US" dirty="0"/>
              <a:t> </a:t>
            </a:r>
            <a:r>
              <a:rPr lang="en-US" altLang="zh-CN" dirty="0"/>
              <a:t>– </a:t>
            </a:r>
            <a:r>
              <a:rPr lang="zh-CN" altLang="en-US" dirty="0"/>
              <a:t>停止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795584E-312D-47B6-8B79-23CF0D8E1B01}"/>
              </a:ext>
            </a:extLst>
          </p:cNvPr>
          <p:cNvSpPr/>
          <p:nvPr/>
        </p:nvSpPr>
        <p:spPr>
          <a:xfrm>
            <a:off x="1362635" y="4970147"/>
            <a:ext cx="8193741" cy="72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r>
              <a:rPr lang="en-US" altLang="zh-CN" sz="2800" dirty="0">
                <a:latin typeface="+mn-ea"/>
              </a:rPr>
              <a:t>kill -2 `cat </a:t>
            </a:r>
            <a:r>
              <a:rPr lang="en-US" altLang="zh-CN" sz="2800" dirty="0" err="1">
                <a:latin typeface="+mn-ea"/>
              </a:rPr>
              <a:t>mongod.pid</a:t>
            </a:r>
            <a:r>
              <a:rPr lang="en-US" altLang="zh-CN" sz="2800" dirty="0">
                <a:latin typeface="+mn-ea"/>
              </a:rPr>
              <a:t>`</a:t>
            </a:r>
            <a:endParaRPr lang="zh-CN" altLang="en-US" sz="2800" dirty="0">
              <a:latin typeface="+mn-ea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D975312-1022-44EE-8D14-C1A2F40824E3}"/>
              </a:ext>
            </a:extLst>
          </p:cNvPr>
          <p:cNvSpPr/>
          <p:nvPr/>
        </p:nvSpPr>
        <p:spPr>
          <a:xfrm>
            <a:off x="1308847" y="7356515"/>
            <a:ext cx="19578918" cy="38970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&gt; use admin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switched to </a:t>
            </a:r>
            <a:r>
              <a:rPr lang="en-US" altLang="zh-CN" sz="2800" dirty="0" err="1">
                <a:solidFill>
                  <a:schemeClr val="lt1"/>
                </a:solidFill>
                <a:latin typeface="+mn-ea"/>
              </a:rPr>
              <a:t>db</a:t>
            </a: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 admin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&gt; </a:t>
            </a:r>
            <a:r>
              <a:rPr lang="en-US" altLang="zh-CN" sz="2800" dirty="0" err="1">
                <a:solidFill>
                  <a:schemeClr val="lt1"/>
                </a:solidFill>
                <a:latin typeface="+mn-ea"/>
              </a:rPr>
              <a:t>db.shutdownServer</a:t>
            </a: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()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2020-05-21T14:32:54.003+0800 I  NETWORK  [</a:t>
            </a:r>
            <a:r>
              <a:rPr lang="en-US" altLang="zh-CN" sz="2800" dirty="0" err="1">
                <a:solidFill>
                  <a:schemeClr val="lt1"/>
                </a:solidFill>
                <a:latin typeface="+mn-ea"/>
              </a:rPr>
              <a:t>js</a:t>
            </a: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] </a:t>
            </a:r>
            <a:r>
              <a:rPr lang="en-US" altLang="zh-CN" sz="2800" dirty="0" err="1">
                <a:solidFill>
                  <a:schemeClr val="lt1"/>
                </a:solidFill>
                <a:latin typeface="+mn-ea"/>
              </a:rPr>
              <a:t>DBClientConnection</a:t>
            </a: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 failed to receive message from 127.0.0.1:27017 - </a:t>
            </a:r>
            <a:r>
              <a:rPr lang="en-US" altLang="zh-CN" sz="2800" dirty="0" err="1">
                <a:solidFill>
                  <a:schemeClr val="lt1"/>
                </a:solidFill>
                <a:latin typeface="+mn-ea"/>
              </a:rPr>
              <a:t>HostUnreachable</a:t>
            </a: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: Connection closed by peer</a:t>
            </a:r>
          </a:p>
          <a:p>
            <a:pPr>
              <a:lnSpc>
                <a:spcPct val="150000"/>
              </a:lnSpc>
            </a:pPr>
            <a:r>
              <a:rPr lang="en-US" altLang="zh-CN" sz="2800" dirty="0">
                <a:solidFill>
                  <a:schemeClr val="lt1"/>
                </a:solidFill>
                <a:latin typeface="+mn-ea"/>
              </a:rPr>
              <a:t>server should be down...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0E32EEE-7CA4-494E-8F39-485A3178FFFC}"/>
              </a:ext>
            </a:extLst>
          </p:cNvPr>
          <p:cNvSpPr/>
          <p:nvPr/>
        </p:nvSpPr>
        <p:spPr>
          <a:xfrm>
            <a:off x="1362635" y="3915731"/>
            <a:ext cx="47355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方式一：使用 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kill  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命令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67F93AA-5CF2-4E4A-9824-F1128E53CBFE}"/>
              </a:ext>
            </a:extLst>
          </p:cNvPr>
          <p:cNvSpPr/>
          <p:nvPr/>
        </p:nvSpPr>
        <p:spPr>
          <a:xfrm>
            <a:off x="1219200" y="6413274"/>
            <a:ext cx="987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方式二：使用 </a:t>
            </a:r>
            <a:r>
              <a:rPr lang="en-US" altLang="zh-CN" dirty="0" err="1">
                <a:latin typeface="华文细黑" panose="02010600040101010101" pitchFamily="2" charset="-122"/>
                <a:ea typeface="华文细黑" panose="02010600040101010101" pitchFamily="2" charset="-122"/>
              </a:rPr>
              <a:t>db.shutdownServer</a:t>
            </a:r>
            <a:r>
              <a:rPr lang="en-US" altLang="zh-CN" dirty="0">
                <a:latin typeface="华文细黑" panose="02010600040101010101" pitchFamily="2" charset="-122"/>
                <a:ea typeface="华文细黑" panose="02010600040101010101" pitchFamily="2" charset="-122"/>
              </a:rPr>
              <a:t>()</a:t>
            </a:r>
            <a:r>
              <a:rPr lang="zh-CN" altLang="en-US" dirty="0">
                <a:latin typeface="华文细黑" panose="02010600040101010101" pitchFamily="2" charset="-122"/>
                <a:ea typeface="华文细黑" panose="02010600040101010101" pitchFamily="2" charset="-122"/>
              </a:rPr>
              <a:t>命令</a:t>
            </a:r>
          </a:p>
        </p:txBody>
      </p:sp>
    </p:spTree>
    <p:extLst>
      <p:ext uri="{BB962C8B-B14F-4D97-AF65-F5344CB8AC3E}">
        <p14:creationId xmlns:p14="http://schemas.microsoft.com/office/powerpoint/2010/main" val="380709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windows </a:t>
            </a:r>
            <a:r>
              <a:rPr lang="zh-CN" altLang="en-US" dirty="0"/>
              <a:t>安装</a:t>
            </a:r>
            <a:r>
              <a:rPr lang="en-US" altLang="zh-CN" dirty="0"/>
              <a:t>(1)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 下载</a:t>
            </a:r>
          </a:p>
        </p:txBody>
      </p:sp>
      <p:sp>
        <p:nvSpPr>
          <p:cNvPr id="9" name="内容占位符 2">
            <a:extLst>
              <a:ext uri="{FF2B5EF4-FFF2-40B4-BE49-F238E27FC236}">
                <a16:creationId xmlns:a16="http://schemas.microsoft.com/office/drawing/2014/main" id="{BA5BEE22-A1BC-45B0-AE4E-1939C0E1E925}"/>
              </a:ext>
            </a:extLst>
          </p:cNvPr>
          <p:cNvSpPr txBox="1">
            <a:spLocks/>
          </p:cNvSpPr>
          <p:nvPr/>
        </p:nvSpPr>
        <p:spPr>
          <a:xfrm>
            <a:off x="1193098" y="3281340"/>
            <a:ext cx="21946235" cy="2267036"/>
          </a:xfrm>
        </p:spPr>
        <p:txBody>
          <a:bodyPr/>
          <a:lstStyle>
            <a:lvl1pPr marL="914400" indent="-9144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1pPr>
            <a:lvl2pPr marL="1980565" indent="-7620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72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2pPr>
            <a:lvl3pPr marL="304736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4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3pPr>
            <a:lvl4pPr marL="42659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6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4pPr>
            <a:lvl5pPr marL="54851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4800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5pPr>
            <a:lvl6pPr marL="670433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28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2095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0660" indent="-609600" algn="l" defTabSz="243776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Aft>
                <a:spcPts val="1600"/>
              </a:spcAft>
              <a:buFont typeface="Wingdings" panose="05000000000000000000" pitchFamily="2" charset="2"/>
              <a:buChar char="n"/>
            </a:pPr>
            <a:r>
              <a:rPr lang="zh-CN" altLang="en-US" sz="3733" dirty="0">
                <a:latin typeface="+mn-ea"/>
                <a:ea typeface="+mn-ea"/>
              </a:rPr>
              <a:t>获取安装包</a:t>
            </a:r>
            <a:endParaRPr lang="en-US" altLang="zh-CN" sz="3733" dirty="0">
              <a:latin typeface="+mn-ea"/>
              <a:ea typeface="+mn-ea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A1E4318-B8E4-4AEB-A771-95EA25525378}"/>
              </a:ext>
            </a:extLst>
          </p:cNvPr>
          <p:cNvSpPr/>
          <p:nvPr/>
        </p:nvSpPr>
        <p:spPr>
          <a:xfrm>
            <a:off x="1958575" y="4414858"/>
            <a:ext cx="9508757" cy="665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+mn-ea"/>
                <a:hlinkClick r:id="rId2"/>
              </a:rPr>
              <a:t>https://www.mongodb.com/download-center/community</a:t>
            </a:r>
            <a:endParaRPr lang="zh-CN" altLang="en-US" sz="2800" dirty="0">
              <a:latin typeface="+mn-ea"/>
            </a:endParaRPr>
          </a:p>
        </p:txBody>
      </p:sp>
      <p:pic>
        <p:nvPicPr>
          <p:cNvPr id="11" name="图片 10" descr="手机截图图社交软件的信息&#10;&#10;描述已自动生成">
            <a:extLst>
              <a:ext uri="{FF2B5EF4-FFF2-40B4-BE49-F238E27FC236}">
                <a16:creationId xmlns:a16="http://schemas.microsoft.com/office/drawing/2014/main" id="{C01925E5-DA60-4328-9B2A-926B15D1FE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174780"/>
            <a:ext cx="10588119" cy="5412458"/>
          </a:xfrm>
          <a:prstGeom prst="rect">
            <a:avLst/>
          </a:prstGeom>
        </p:spPr>
      </p:pic>
      <p:pic>
        <p:nvPicPr>
          <p:cNvPr id="12" name="图片 11" descr="社交网站的手机截图&#10;&#10;描述已自动生成">
            <a:extLst>
              <a:ext uri="{FF2B5EF4-FFF2-40B4-BE49-F238E27FC236}">
                <a16:creationId xmlns:a16="http://schemas.microsoft.com/office/drawing/2014/main" id="{7CD2642D-31D8-447C-94B0-4B5A94ACAB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0567" y="3689127"/>
            <a:ext cx="10105657" cy="7898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6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theme/theme1.xml><?xml version="1.0" encoding="utf-8"?>
<a:theme xmlns:a="http://schemas.openxmlformats.org/drawingml/2006/main" name="第一PPT，www.1ppt.com ">
  <a:themeElements>
    <a:clrScheme name="自定义 2">
      <a:dk1>
        <a:srgbClr val="3F3F3F"/>
      </a:dk1>
      <a:lt1>
        <a:srgbClr val="F2F2F2"/>
      </a:lt1>
      <a:dk2>
        <a:srgbClr val="006600"/>
      </a:dk2>
      <a:lt2>
        <a:srgbClr val="FFFFFF"/>
      </a:lt2>
      <a:accent1>
        <a:srgbClr val="00B050"/>
      </a:accent1>
      <a:accent2>
        <a:srgbClr val="318B71"/>
      </a:accent2>
      <a:accent3>
        <a:srgbClr val="92D050"/>
      </a:accent3>
      <a:accent4>
        <a:srgbClr val="1A9640"/>
      </a:accent4>
      <a:accent5>
        <a:srgbClr val="3E8853"/>
      </a:accent5>
      <a:accent6>
        <a:srgbClr val="62A39F"/>
      </a:accent6>
      <a:hlink>
        <a:srgbClr val="2683C6"/>
      </a:hlink>
      <a:folHlink>
        <a:srgbClr val="855001"/>
      </a:folHlink>
    </a:clrScheme>
    <a:fontScheme name="微软雅黑light">
      <a:majorFont>
        <a:latin typeface="Eras Bold ITC"/>
        <a:ea typeface="微软雅黑 Light"/>
        <a:cs typeface=""/>
      </a:majorFont>
      <a:minorFont>
        <a:latin typeface="Microsoft JhengHei UI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4060</Words>
  <Application>Microsoft Office PowerPoint</Application>
  <PresentationFormat>自定义</PresentationFormat>
  <Paragraphs>595</Paragraphs>
  <Slides>45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54" baseType="lpstr">
      <vt:lpstr>Microsoft JhengHei UI</vt:lpstr>
      <vt:lpstr>等线</vt:lpstr>
      <vt:lpstr>华文细黑</vt:lpstr>
      <vt:lpstr>微软雅黑</vt:lpstr>
      <vt:lpstr>微软雅黑</vt:lpstr>
      <vt:lpstr>微软雅黑 Light</vt:lpstr>
      <vt:lpstr>Arial</vt:lpstr>
      <vt:lpstr>Wingdings</vt:lpstr>
      <vt:lpstr>第一PPT，www.1ppt.com </vt:lpstr>
      <vt:lpstr>PowerPoint 演示文稿</vt:lpstr>
      <vt:lpstr>Linux 安装(1) – 下载</vt:lpstr>
      <vt:lpstr>Linux 安装(2) – 解压缩</vt:lpstr>
      <vt:lpstr>Linux 安装(3) – 部署</vt:lpstr>
      <vt:lpstr>Linux 安装(4) – 配置</vt:lpstr>
      <vt:lpstr>Linux 安装(5) – 启动</vt:lpstr>
      <vt:lpstr>Linux 安装(6) –小试牛刀</vt:lpstr>
      <vt:lpstr>Linux 安装(7) – 停止</vt:lpstr>
      <vt:lpstr>windows 安装(1) – 下载</vt:lpstr>
      <vt:lpstr>windows 安装(2) – 启动</vt:lpstr>
      <vt:lpstr>1. 安装时勾选 安装服务</vt:lpstr>
      <vt:lpstr>windows 安装 – 手动添加服务</vt:lpstr>
      <vt:lpstr>PowerPoint 演示文稿</vt:lpstr>
      <vt:lpstr>基本操作-实体关系</vt:lpstr>
      <vt:lpstr>插入文档(1) - insert</vt:lpstr>
      <vt:lpstr>插入文档(2) - insertOne</vt:lpstr>
      <vt:lpstr>插入文档(3) - insertMany</vt:lpstr>
      <vt:lpstr>查询文档(1) - find</vt:lpstr>
      <vt:lpstr>查询文档(2) - find</vt:lpstr>
      <vt:lpstr>查询文档(3) - findOne</vt:lpstr>
      <vt:lpstr>查询文档(4) – 分页</vt:lpstr>
      <vt:lpstr>查询文档(5) – 使用 cursor</vt:lpstr>
      <vt:lpstr>特殊查询(1) - projection</vt:lpstr>
      <vt:lpstr>特殊查询(2) - returnKey</vt:lpstr>
      <vt:lpstr>常用查询操作符</vt:lpstr>
      <vt:lpstr>特殊查询(2) - returnKey</vt:lpstr>
      <vt:lpstr>PowerPoint 演示文稿</vt:lpstr>
      <vt:lpstr>更新文档(1) - update</vt:lpstr>
      <vt:lpstr>更新文档(2) – update multi</vt:lpstr>
      <vt:lpstr>更新操作符</vt:lpstr>
      <vt:lpstr>更新文档(3) – pipeline(4.2版本)</vt:lpstr>
      <vt:lpstr>更新文档(4) – upsert</vt:lpstr>
      <vt:lpstr>更新文档(5) – findAndModify</vt:lpstr>
      <vt:lpstr>更新文档(5) – findAndModify(new)</vt:lpstr>
      <vt:lpstr>findAndModify vs update</vt:lpstr>
      <vt:lpstr>订单</vt:lpstr>
      <vt:lpstr>更新文档(6) - replace</vt:lpstr>
      <vt:lpstr>更新文档(6) - replace</vt:lpstr>
      <vt:lpstr>更新文档 – 语义函数</vt:lpstr>
      <vt:lpstr>PowerPoint 演示文稿</vt:lpstr>
      <vt:lpstr>删除文档(1) - remove</vt:lpstr>
      <vt:lpstr>删除文档(2) - drop</vt:lpstr>
      <vt:lpstr>删除文档 – 语义函数</vt:lpstr>
      <vt:lpstr>关注我们获取更多资源和支持——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吴 小样</cp:lastModifiedBy>
  <cp:revision>283</cp:revision>
  <dcterms:created xsi:type="dcterms:W3CDTF">2020-03-13T02:15:00Z</dcterms:created>
  <dcterms:modified xsi:type="dcterms:W3CDTF">2020-08-16T17:14:07Z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2052-11.3.0.8632</vt:lpwstr>
  </property>
</Properties>
</file>