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7"/>
  </p:notesMasterIdLst>
  <p:handoutMasterIdLst>
    <p:handoutMasterId r:id="rId38"/>
  </p:handoutMasterIdLst>
  <p:sldIdLst>
    <p:sldId id="535" r:id="rId2"/>
    <p:sldId id="537" r:id="rId3"/>
    <p:sldId id="550" r:id="rId4"/>
    <p:sldId id="602" r:id="rId5"/>
    <p:sldId id="554" r:id="rId6"/>
    <p:sldId id="555" r:id="rId7"/>
    <p:sldId id="556" r:id="rId8"/>
    <p:sldId id="603" r:id="rId9"/>
    <p:sldId id="558" r:id="rId10"/>
    <p:sldId id="559" r:id="rId11"/>
    <p:sldId id="560" r:id="rId12"/>
    <p:sldId id="564" r:id="rId13"/>
    <p:sldId id="561" r:id="rId14"/>
    <p:sldId id="589" r:id="rId15"/>
    <p:sldId id="594" r:id="rId16"/>
    <p:sldId id="593" r:id="rId17"/>
    <p:sldId id="590" r:id="rId18"/>
    <p:sldId id="604" r:id="rId19"/>
    <p:sldId id="595" r:id="rId20"/>
    <p:sldId id="606" r:id="rId21"/>
    <p:sldId id="591" r:id="rId22"/>
    <p:sldId id="565" r:id="rId23"/>
    <p:sldId id="566" r:id="rId24"/>
    <p:sldId id="567" r:id="rId25"/>
    <p:sldId id="568" r:id="rId26"/>
    <p:sldId id="596" r:id="rId27"/>
    <p:sldId id="597" r:id="rId28"/>
    <p:sldId id="605" r:id="rId29"/>
    <p:sldId id="569" r:id="rId30"/>
    <p:sldId id="570" r:id="rId31"/>
    <p:sldId id="571" r:id="rId32"/>
    <p:sldId id="599" r:id="rId33"/>
    <p:sldId id="601" r:id="rId34"/>
    <p:sldId id="586" r:id="rId35"/>
    <p:sldId id="529" r:id="rId36"/>
  </p:sldIdLst>
  <p:sldSz cx="24384000" cy="13716000"/>
  <p:notesSz cx="6858000" cy="9144000"/>
  <p:defaultTextStyle>
    <a:defPPr>
      <a:defRPr lang="zh-CN"/>
    </a:defPPr>
    <a:lvl1pPr marL="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811A1B08-9B06-7947-A6FF-4B312975881F}">
          <p14:sldIdLst>
            <p14:sldId id="535"/>
            <p14:sldId id="537"/>
            <p14:sldId id="550"/>
            <p14:sldId id="602"/>
            <p14:sldId id="554"/>
            <p14:sldId id="555"/>
            <p14:sldId id="556"/>
            <p14:sldId id="603"/>
            <p14:sldId id="558"/>
            <p14:sldId id="559"/>
            <p14:sldId id="560"/>
            <p14:sldId id="564"/>
            <p14:sldId id="561"/>
            <p14:sldId id="589"/>
          </p14:sldIdLst>
        </p14:section>
        <p14:section name="无标题节" id="{1D529B19-93D7-ED4B-A788-A94DC557D999}">
          <p14:sldIdLst>
            <p14:sldId id="594"/>
            <p14:sldId id="593"/>
            <p14:sldId id="590"/>
            <p14:sldId id="604"/>
            <p14:sldId id="595"/>
            <p14:sldId id="606"/>
            <p14:sldId id="591"/>
            <p14:sldId id="565"/>
            <p14:sldId id="566"/>
            <p14:sldId id="567"/>
            <p14:sldId id="568"/>
            <p14:sldId id="596"/>
            <p14:sldId id="597"/>
            <p14:sldId id="605"/>
            <p14:sldId id="569"/>
            <p14:sldId id="570"/>
            <p14:sldId id="571"/>
            <p14:sldId id="599"/>
            <p14:sldId id="601"/>
            <p14:sldId id="586"/>
            <p14:sldId id="52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7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7743"/>
    <a:srgbClr val="189151"/>
    <a:srgbClr val="599636"/>
    <a:srgbClr val="69B240"/>
    <a:srgbClr val="00463A"/>
    <a:srgbClr val="3D7E74"/>
    <a:srgbClr val="009E84"/>
    <a:srgbClr val="12745B"/>
    <a:srgbClr val="234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E3FDE45-AF77-4B5C-9715-49D594BDF05E}" styleName="浅色样式 1 - 强调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浅色样式 1 - 强调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浅色样式 3 - 强调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474" autoAdjust="0"/>
    <p:restoredTop sz="94660"/>
  </p:normalViewPr>
  <p:slideViewPr>
    <p:cSldViewPr snapToGrid="0" showGuides="1">
      <p:cViewPr varScale="1">
        <p:scale>
          <a:sx n="43" d="100"/>
          <a:sy n="43" d="100"/>
        </p:scale>
        <p:origin x="250" y="82"/>
      </p:cViewPr>
      <p:guideLst>
        <p:guide orient="horz" pos="4320"/>
        <p:guide pos="77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4BE22DEC-C4D6-4B94-9C99-D631010C18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281B437-5107-4561-A5F7-69631ED5A11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A61413-2EE4-4F57-80C0-40D41B3E8EA3}" type="datetimeFigureOut">
              <a:rPr lang="zh-CN" altLang="en-US" smtClean="0"/>
              <a:t>2020/8/15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5839BEF1-C13A-41D4-AE57-00EE59E7871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4830D09-D897-4197-9FA1-5A9AA272E25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99B43-7196-4871-8537-FD0520C2C6A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50114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605611-00C1-45E1-92FD-6C4637CED71F}" type="datetimeFigureOut">
              <a:rPr lang="zh-CN" altLang="en-US" smtClean="0"/>
              <a:t>2020/8/15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AEDD73-2963-43BB-9681-FC51EA29C7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3467729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49D3E0-124D-4DFF-AE99-4EA4CC201DB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7435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EDFA70DA-0B56-4466-8EBA-CF942B7F28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33"/>
          <a:stretch/>
        </p:blipFill>
        <p:spPr>
          <a:xfrm>
            <a:off x="457200" y="738433"/>
            <a:ext cx="5271370" cy="1419039"/>
          </a:xfrm>
          <a:prstGeom prst="rect">
            <a:avLst/>
          </a:prstGeom>
        </p:spPr>
      </p:pic>
      <p:sp>
        <p:nvSpPr>
          <p:cNvPr id="7" name="内容占位符 6">
            <a:extLst>
              <a:ext uri="{FF2B5EF4-FFF2-40B4-BE49-F238E27FC236}">
                <a16:creationId xmlns:a16="http://schemas.microsoft.com/office/drawing/2014/main" id="{DB3176CF-1155-4E72-A8AF-2E186F4902C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459414" y="1899017"/>
            <a:ext cx="13815646" cy="17409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anchor="ctr"/>
          <a:lstStyle>
            <a:lvl1pPr marL="0" indent="0">
              <a:buNone/>
              <a:defRPr sz="8800"/>
            </a:lvl1pPr>
          </a:lstStyle>
          <a:p>
            <a:pPr lvl="0"/>
            <a:r>
              <a:rPr lang="zh-CN" altLang="en-US" dirty="0"/>
              <a:t>目录</a:t>
            </a:r>
          </a:p>
        </p:txBody>
      </p:sp>
      <p:sp>
        <p:nvSpPr>
          <p:cNvPr id="9" name="内容占位符 10">
            <a:extLst>
              <a:ext uri="{FF2B5EF4-FFF2-40B4-BE49-F238E27FC236}">
                <a16:creationId xmlns:a16="http://schemas.microsoft.com/office/drawing/2014/main" id="{77649CC2-CBE3-41AA-BBD1-85C534CF4CA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459413" y="4642338"/>
            <a:ext cx="13815645" cy="68932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anchor="ctr"/>
          <a:lstStyle>
            <a:lvl1pPr marL="0" marR="0" indent="0" algn="l" defTabSz="243785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7200">
                <a:solidFill>
                  <a:schemeClr val="tx1"/>
                </a:solidFill>
              </a:defRPr>
            </a:lvl1pPr>
            <a:lvl2pPr marL="1066558" marR="0" indent="0" algn="l" defTabSz="243785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5400">
                <a:solidFill>
                  <a:schemeClr val="tx1"/>
                </a:solidFill>
              </a:defRPr>
            </a:lvl2pPr>
            <a:lvl3pPr>
              <a:defRPr sz="4800">
                <a:solidFill>
                  <a:schemeClr val="tx1"/>
                </a:solidFill>
              </a:defRPr>
            </a:lvl3pPr>
            <a:lvl4pPr>
              <a:defRPr sz="4400">
                <a:solidFill>
                  <a:schemeClr val="tx1"/>
                </a:solidFill>
              </a:defRPr>
            </a:lvl4pPr>
            <a:lvl5pPr>
              <a:defRPr sz="4000">
                <a:solidFill>
                  <a:schemeClr val="tx1"/>
                </a:solidFill>
              </a:defRPr>
            </a:lvl5pPr>
          </a:lstStyle>
          <a:p>
            <a:pPr marL="1980754" marR="0" lvl="1" indent="-914196" algn="l" defTabSz="243785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zh-CN" altLang="en-US" dirty="0"/>
              <a:t>单击此处编辑母版文本样式</a:t>
            </a:r>
            <a:endParaRPr lang="en-US" altLang="zh-CN" dirty="0"/>
          </a:p>
          <a:p>
            <a:pPr marL="1980754" marR="0" lvl="1" indent="-914196" algn="l" defTabSz="243785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zh-CN" altLang="en-US" dirty="0"/>
              <a:t>单击此处编辑母版文本样式</a:t>
            </a:r>
            <a:endParaRPr lang="en-US" altLang="zh-CN" dirty="0"/>
          </a:p>
          <a:p>
            <a:pPr marL="1980754" marR="0" lvl="1" indent="-914196" algn="l" defTabSz="243785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zh-CN" altLang="en-US" dirty="0"/>
              <a:t>单击此处编辑母版文本样式</a:t>
            </a:r>
            <a:endParaRPr lang="en-US" altLang="zh-CN" dirty="0"/>
          </a:p>
          <a:p>
            <a:pPr marL="1980754" marR="0" lvl="1" indent="-914196" algn="l" defTabSz="243785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zh-CN" altLang="en-US" dirty="0"/>
              <a:t>单击此处编辑母版文本样式</a:t>
            </a:r>
            <a:endParaRPr lang="en-US" altLang="zh-CN" dirty="0"/>
          </a:p>
          <a:p>
            <a:pPr marL="1980754" marR="0" lvl="1" indent="-914196" algn="l" defTabSz="243785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zh-CN" altLang="en-US" dirty="0"/>
              <a:t>单击此处编辑母版文本样式</a:t>
            </a:r>
            <a:endParaRPr lang="en-US" altLang="zh-CN" dirty="0"/>
          </a:p>
          <a:p>
            <a:pPr marL="1980754" marR="0" lvl="1" indent="-914196" algn="l" defTabSz="243785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05952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>
            <a:extLst>
              <a:ext uri="{FF2B5EF4-FFF2-40B4-BE49-F238E27FC236}">
                <a16:creationId xmlns:a16="http://schemas.microsoft.com/office/drawing/2014/main" id="{D10B0761-0E82-4F83-8E8D-34A796957D2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219200" y="1389064"/>
            <a:ext cx="21918613" cy="174099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88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2D861C60-A956-4E90-BB15-D4393F42994F}"/>
              </a:ext>
            </a:extLst>
          </p:cNvPr>
          <p:cNvCxnSpPr>
            <a:cxnSpLocks/>
          </p:cNvCxnSpPr>
          <p:nvPr userDrawn="1"/>
        </p:nvCxnSpPr>
        <p:spPr>
          <a:xfrm>
            <a:off x="1219202" y="1199912"/>
            <a:ext cx="1699844" cy="0"/>
          </a:xfrm>
          <a:prstGeom prst="line">
            <a:avLst/>
          </a:prstGeom>
          <a:ln w="41275" cmpd="thinThick">
            <a:solidFill>
              <a:srgbClr val="137743"/>
            </a:solidFill>
            <a:miter lim="800000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8" name="图片占位符 9">
            <a:extLst>
              <a:ext uri="{FF2B5EF4-FFF2-40B4-BE49-F238E27FC236}">
                <a16:creationId xmlns:a16="http://schemas.microsoft.com/office/drawing/2014/main" id="{56CFEACD-AE0D-42E0-A6BA-DEC6FDE14D9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19200" y="3987679"/>
            <a:ext cx="6746631" cy="4517414"/>
          </a:xfrm>
          <a:prstGeom prst="rect">
            <a:avLst/>
          </a:prstGeom>
        </p:spPr>
        <p:txBody>
          <a:bodyPr/>
          <a:lstStyle/>
          <a:p>
            <a:endParaRPr lang="zh-CN" altLang="en-US" dirty="0"/>
          </a:p>
        </p:txBody>
      </p:sp>
      <p:sp>
        <p:nvSpPr>
          <p:cNvPr id="11" name="图片占位符 9">
            <a:extLst>
              <a:ext uri="{FF2B5EF4-FFF2-40B4-BE49-F238E27FC236}">
                <a16:creationId xmlns:a16="http://schemas.microsoft.com/office/drawing/2014/main" id="{FFCAA1F3-707B-4598-BC50-D77D82B5B96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818684" y="3987678"/>
            <a:ext cx="6746631" cy="4523277"/>
          </a:xfrm>
          <a:prstGeom prst="rect">
            <a:avLst/>
          </a:prstGeom>
        </p:spPr>
        <p:txBody>
          <a:bodyPr/>
          <a:lstStyle/>
          <a:p>
            <a:endParaRPr lang="zh-CN" altLang="en-US" dirty="0"/>
          </a:p>
        </p:txBody>
      </p:sp>
      <p:sp>
        <p:nvSpPr>
          <p:cNvPr id="12" name="图片占位符 9">
            <a:extLst>
              <a:ext uri="{FF2B5EF4-FFF2-40B4-BE49-F238E27FC236}">
                <a16:creationId xmlns:a16="http://schemas.microsoft.com/office/drawing/2014/main" id="{684B74D2-0B86-472C-92CC-52EC134E84C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6391182" y="3928146"/>
            <a:ext cx="6746631" cy="4582809"/>
          </a:xfrm>
          <a:prstGeom prst="rect">
            <a:avLst/>
          </a:prstGeom>
        </p:spPr>
        <p:txBody>
          <a:bodyPr/>
          <a:lstStyle/>
          <a:p>
            <a:endParaRPr lang="zh-CN" altLang="en-US" dirty="0"/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90E28BE8-DD84-4237-BA50-438BB807A7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199" y="10265265"/>
            <a:ext cx="6746631" cy="174099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F2878890-720D-45FB-B952-70F197BE23EC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8805190" y="10265265"/>
            <a:ext cx="6746631" cy="174099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AF90A1BF-8ADA-4471-8B59-1B40376F2014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16391181" y="10265265"/>
            <a:ext cx="6746631" cy="174099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75DC410C-5641-48A5-8D27-C9C7C6297C0C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1219199" y="8782296"/>
            <a:ext cx="6773621" cy="120576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1D14EF9F-8FCB-435A-AA5F-08A02AC7786A}"/>
              </a:ext>
            </a:extLst>
          </p:cNvPr>
          <p:cNvSpPr>
            <a:spLocks noGrp="1"/>
          </p:cNvSpPr>
          <p:nvPr>
            <p:ph type="body" sz="half" idx="20"/>
          </p:nvPr>
        </p:nvSpPr>
        <p:spPr>
          <a:xfrm>
            <a:off x="8818684" y="8782296"/>
            <a:ext cx="6773621" cy="120576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236C362B-4012-4E7F-917C-2D34D6CFE7FF}"/>
              </a:ext>
            </a:extLst>
          </p:cNvPr>
          <p:cNvSpPr>
            <a:spLocks noGrp="1"/>
          </p:cNvSpPr>
          <p:nvPr>
            <p:ph type="body" sz="half" idx="21"/>
          </p:nvPr>
        </p:nvSpPr>
        <p:spPr>
          <a:xfrm>
            <a:off x="16391180" y="8782296"/>
            <a:ext cx="6773621" cy="120576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252498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>
            <a:extLst>
              <a:ext uri="{FF2B5EF4-FFF2-40B4-BE49-F238E27FC236}">
                <a16:creationId xmlns:a16="http://schemas.microsoft.com/office/drawing/2014/main" id="{D10B0761-0E82-4F83-8E8D-34A796957D2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219200" y="1389064"/>
            <a:ext cx="21918613" cy="174099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88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2D861C60-A956-4E90-BB15-D4393F42994F}"/>
              </a:ext>
            </a:extLst>
          </p:cNvPr>
          <p:cNvCxnSpPr>
            <a:cxnSpLocks/>
          </p:cNvCxnSpPr>
          <p:nvPr userDrawn="1"/>
        </p:nvCxnSpPr>
        <p:spPr>
          <a:xfrm>
            <a:off x="1219202" y="1199912"/>
            <a:ext cx="1699844" cy="0"/>
          </a:xfrm>
          <a:prstGeom prst="line">
            <a:avLst/>
          </a:prstGeom>
          <a:ln w="41275" cmpd="thinThick">
            <a:solidFill>
              <a:srgbClr val="137743"/>
            </a:solidFill>
            <a:miter lim="800000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973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内容占位符 1">
            <a:extLst>
              <a:ext uri="{FF2B5EF4-FFF2-40B4-BE49-F238E27FC236}">
                <a16:creationId xmlns:a16="http://schemas.microsoft.com/office/drawing/2014/main" id="{37290CAD-E97D-4320-9C62-A04E9D7F6C3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848798" y="4752672"/>
            <a:ext cx="20327815" cy="3512785"/>
          </a:xfrm>
          <a:prstGeom prst="rect">
            <a:avLst/>
          </a:prstGeom>
        </p:spPr>
        <p:txBody>
          <a:bodyPr anchor="t"/>
          <a:lstStyle/>
          <a:p>
            <a:endParaRPr lang="zh-CN" altLang="en-US" sz="10200" dirty="0"/>
          </a:p>
        </p:txBody>
      </p:sp>
    </p:spTree>
    <p:extLst>
      <p:ext uri="{BB962C8B-B14F-4D97-AF65-F5344CB8AC3E}">
        <p14:creationId xmlns:p14="http://schemas.microsoft.com/office/powerpoint/2010/main" val="3296761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10">
            <a:extLst>
              <a:ext uri="{FF2B5EF4-FFF2-40B4-BE49-F238E27FC236}">
                <a16:creationId xmlns:a16="http://schemas.microsoft.com/office/drawing/2014/main" id="{9B330CB5-EBAD-41A3-9D01-DEF7995C1205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219200" y="3987678"/>
            <a:ext cx="21918613" cy="80400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200">
                <a:solidFill>
                  <a:schemeClr val="tx1"/>
                </a:solidFill>
              </a:defRPr>
            </a:lvl1pPr>
            <a:lvl2pPr>
              <a:defRPr sz="6600">
                <a:solidFill>
                  <a:schemeClr val="tx1"/>
                </a:solidFill>
              </a:defRPr>
            </a:lvl2pPr>
            <a:lvl3pPr>
              <a:defRPr sz="600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  <a:endParaRPr lang="en-US" altLang="zh-CN" dirty="0"/>
          </a:p>
          <a:p>
            <a:pPr lvl="0"/>
            <a:endParaRPr lang="zh-CN" altLang="en-US" dirty="0"/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1FC38824-4715-495F-BEE8-460B10E801D4}"/>
              </a:ext>
            </a:extLst>
          </p:cNvPr>
          <p:cNvCxnSpPr>
            <a:cxnSpLocks/>
          </p:cNvCxnSpPr>
          <p:nvPr userDrawn="1"/>
        </p:nvCxnSpPr>
        <p:spPr>
          <a:xfrm>
            <a:off x="1219202" y="1199912"/>
            <a:ext cx="1699844" cy="0"/>
          </a:xfrm>
          <a:prstGeom prst="line">
            <a:avLst/>
          </a:prstGeom>
          <a:ln w="41275" cmpd="thinThick">
            <a:solidFill>
              <a:srgbClr val="137743"/>
            </a:solidFill>
            <a:miter lim="800000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1" name="标题 1">
            <a:extLst>
              <a:ext uri="{FF2B5EF4-FFF2-40B4-BE49-F238E27FC236}">
                <a16:creationId xmlns:a16="http://schemas.microsoft.com/office/drawing/2014/main" id="{2248DE14-2610-4712-830C-211CAE19A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406769"/>
            <a:ext cx="21918613" cy="1740877"/>
          </a:xfrm>
          <a:prstGeom prst="rect">
            <a:avLst/>
          </a:prstGeom>
        </p:spPr>
        <p:txBody>
          <a:bodyPr anchor="ctr"/>
          <a:lstStyle>
            <a:lvl1pPr algn="l">
              <a:defRPr sz="8800">
                <a:solidFill>
                  <a:schemeClr val="bg1">
                    <a:lumMod val="2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2090122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10">
            <a:extLst>
              <a:ext uri="{FF2B5EF4-FFF2-40B4-BE49-F238E27FC236}">
                <a16:creationId xmlns:a16="http://schemas.microsoft.com/office/drawing/2014/main" id="{9B330CB5-EBAD-41A3-9D01-DEF7995C1205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219200" y="3987678"/>
            <a:ext cx="21945600" cy="80400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>
                <a:solidFill>
                  <a:schemeClr val="tx1"/>
                </a:solidFill>
              </a:defRPr>
            </a:lvl1pPr>
            <a:lvl2pPr>
              <a:defRPr sz="4400">
                <a:solidFill>
                  <a:schemeClr val="tx1"/>
                </a:solidFill>
              </a:defRPr>
            </a:lvl2pPr>
            <a:lvl3pPr>
              <a:defRPr sz="400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1FC38824-4715-495F-BEE8-460B10E801D4}"/>
              </a:ext>
            </a:extLst>
          </p:cNvPr>
          <p:cNvCxnSpPr>
            <a:cxnSpLocks/>
          </p:cNvCxnSpPr>
          <p:nvPr userDrawn="1"/>
        </p:nvCxnSpPr>
        <p:spPr>
          <a:xfrm>
            <a:off x="1219202" y="1199912"/>
            <a:ext cx="1699844" cy="0"/>
          </a:xfrm>
          <a:prstGeom prst="line">
            <a:avLst/>
          </a:prstGeom>
          <a:ln w="41275" cmpd="thinThick">
            <a:solidFill>
              <a:srgbClr val="137743"/>
            </a:solidFill>
            <a:miter lim="800000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1" name="标题 1">
            <a:extLst>
              <a:ext uri="{FF2B5EF4-FFF2-40B4-BE49-F238E27FC236}">
                <a16:creationId xmlns:a16="http://schemas.microsoft.com/office/drawing/2014/main" id="{2248DE14-2610-4712-830C-211CAE19A2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406769"/>
            <a:ext cx="21945600" cy="1740877"/>
          </a:xfrm>
          <a:prstGeom prst="rect">
            <a:avLst/>
          </a:prstGeom>
        </p:spPr>
        <p:txBody>
          <a:bodyPr anchor="ctr"/>
          <a:lstStyle>
            <a:lvl1pPr algn="l">
              <a:defRPr sz="8800">
                <a:solidFill>
                  <a:schemeClr val="bg1">
                    <a:lumMod val="2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704169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5">
            <a:extLst>
              <a:ext uri="{FF2B5EF4-FFF2-40B4-BE49-F238E27FC236}">
                <a16:creationId xmlns:a16="http://schemas.microsoft.com/office/drawing/2014/main" id="{568C4703-B952-4FBB-A862-8AF1A0B1DB21}"/>
              </a:ext>
            </a:extLst>
          </p:cNvPr>
          <p:cNvCxnSpPr>
            <a:cxnSpLocks/>
          </p:cNvCxnSpPr>
          <p:nvPr userDrawn="1"/>
        </p:nvCxnSpPr>
        <p:spPr>
          <a:xfrm>
            <a:off x="10498015" y="3987678"/>
            <a:ext cx="0" cy="8018585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标题 1">
            <a:extLst>
              <a:ext uri="{FF2B5EF4-FFF2-40B4-BE49-F238E27FC236}">
                <a16:creationId xmlns:a16="http://schemas.microsoft.com/office/drawing/2014/main" id="{57D755B4-1C6E-47FE-AC4B-387A2CEE4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406769"/>
            <a:ext cx="21918613" cy="1740877"/>
          </a:xfrm>
          <a:prstGeom prst="rect">
            <a:avLst/>
          </a:prstGeom>
        </p:spPr>
        <p:txBody>
          <a:bodyPr anchor="ctr"/>
          <a:lstStyle>
            <a:lvl1pPr algn="l">
              <a:defRPr sz="8800">
                <a:solidFill>
                  <a:schemeClr val="bg1">
                    <a:lumMod val="2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9717492B-BF91-4178-9A4E-97C645DC361A}"/>
              </a:ext>
            </a:extLst>
          </p:cNvPr>
          <p:cNvCxnSpPr>
            <a:cxnSpLocks/>
          </p:cNvCxnSpPr>
          <p:nvPr userDrawn="1"/>
        </p:nvCxnSpPr>
        <p:spPr>
          <a:xfrm>
            <a:off x="1219202" y="1199912"/>
            <a:ext cx="1699844" cy="0"/>
          </a:xfrm>
          <a:prstGeom prst="line">
            <a:avLst/>
          </a:prstGeom>
          <a:ln w="41275" cmpd="thinThick">
            <a:solidFill>
              <a:srgbClr val="137743"/>
            </a:solidFill>
            <a:miter lim="800000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图片占位符 9">
            <a:extLst>
              <a:ext uri="{FF2B5EF4-FFF2-40B4-BE49-F238E27FC236}">
                <a16:creationId xmlns:a16="http://schemas.microsoft.com/office/drawing/2014/main" id="{CE5F253E-2069-4B45-BDF6-A5F6F00896D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19200" y="3987678"/>
            <a:ext cx="8804275" cy="8018585"/>
          </a:xfrm>
          <a:prstGeom prst="rect">
            <a:avLst/>
          </a:prstGeom>
        </p:spPr>
        <p:txBody>
          <a:bodyPr/>
          <a:lstStyle/>
          <a:p>
            <a:endParaRPr lang="zh-CN" altLang="en-US" dirty="0"/>
          </a:p>
        </p:txBody>
      </p:sp>
      <p:sp>
        <p:nvSpPr>
          <p:cNvPr id="12" name="内容占位符 11">
            <a:extLst>
              <a:ext uri="{FF2B5EF4-FFF2-40B4-BE49-F238E27FC236}">
                <a16:creationId xmlns:a16="http://schemas.microsoft.com/office/drawing/2014/main" id="{CCD91093-3CA8-4A01-A80D-DBC3656FCC6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0868026" y="3987678"/>
            <a:ext cx="12269788" cy="8018463"/>
          </a:xfrm>
          <a:prstGeom prst="rect">
            <a:avLst/>
          </a:prstGeom>
        </p:spPr>
        <p:txBody>
          <a:bodyPr/>
          <a:lstStyle>
            <a:lvl1pPr>
              <a:defRPr sz="7200"/>
            </a:lvl1pPr>
            <a:lvl2pPr>
              <a:defRPr sz="6600"/>
            </a:lvl2pPr>
            <a:lvl3pPr>
              <a:defRPr sz="6000"/>
            </a:lvl3pPr>
            <a:lvl4pPr>
              <a:defRPr sz="5400"/>
            </a:lvl4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</p:spTree>
    <p:extLst>
      <p:ext uri="{BB962C8B-B14F-4D97-AF65-F5344CB8AC3E}">
        <p14:creationId xmlns:p14="http://schemas.microsoft.com/office/powerpoint/2010/main" val="941772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69636DE8-1A33-4D38-97D4-065296745025}"/>
              </a:ext>
            </a:extLst>
          </p:cNvPr>
          <p:cNvCxnSpPr>
            <a:cxnSpLocks/>
          </p:cNvCxnSpPr>
          <p:nvPr userDrawn="1"/>
        </p:nvCxnSpPr>
        <p:spPr>
          <a:xfrm>
            <a:off x="1219202" y="1199912"/>
            <a:ext cx="1699844" cy="0"/>
          </a:xfrm>
          <a:prstGeom prst="line">
            <a:avLst/>
          </a:prstGeom>
          <a:ln w="41275" cmpd="thinThick">
            <a:solidFill>
              <a:srgbClr val="137743"/>
            </a:solidFill>
            <a:miter lim="800000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7" name="标题 1">
            <a:extLst>
              <a:ext uri="{FF2B5EF4-FFF2-40B4-BE49-F238E27FC236}">
                <a16:creationId xmlns:a16="http://schemas.microsoft.com/office/drawing/2014/main" id="{4A118093-9B24-4583-8974-CCBFFD27F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406769"/>
            <a:ext cx="21945600" cy="1740877"/>
          </a:xfrm>
          <a:prstGeom prst="rect">
            <a:avLst/>
          </a:prstGeom>
        </p:spPr>
        <p:txBody>
          <a:bodyPr anchor="ctr"/>
          <a:lstStyle>
            <a:lvl1pPr algn="l">
              <a:defRPr sz="8800">
                <a:solidFill>
                  <a:schemeClr val="bg1">
                    <a:lumMod val="2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8" name="图片占位符 9">
            <a:extLst>
              <a:ext uri="{FF2B5EF4-FFF2-40B4-BE49-F238E27FC236}">
                <a16:creationId xmlns:a16="http://schemas.microsoft.com/office/drawing/2014/main" id="{F95074C8-F1FB-4C8F-A6C3-1F393BC09B6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1101753" y="3987678"/>
            <a:ext cx="12036060" cy="8018585"/>
          </a:xfrm>
          <a:prstGeom prst="rect">
            <a:avLst/>
          </a:prstGeom>
        </p:spPr>
        <p:txBody>
          <a:bodyPr/>
          <a:lstStyle/>
          <a:p>
            <a:endParaRPr lang="zh-CN" altLang="en-US" dirty="0"/>
          </a:p>
        </p:txBody>
      </p:sp>
      <p:sp>
        <p:nvSpPr>
          <p:cNvPr id="19" name="内容占位符 10">
            <a:extLst>
              <a:ext uri="{FF2B5EF4-FFF2-40B4-BE49-F238E27FC236}">
                <a16:creationId xmlns:a16="http://schemas.microsoft.com/office/drawing/2014/main" id="{8263EECB-3C7C-4336-ACB6-28DE679BD6F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219201" y="3987678"/>
            <a:ext cx="9507414" cy="8040077"/>
          </a:xfrm>
          <a:prstGeom prst="rect">
            <a:avLst/>
          </a:prstGeom>
        </p:spPr>
        <p:txBody>
          <a:bodyPr/>
          <a:lstStyle>
            <a:lvl1pPr>
              <a:defRPr sz="6000">
                <a:solidFill>
                  <a:schemeClr val="tx1"/>
                </a:solidFill>
              </a:defRPr>
            </a:lvl1pPr>
            <a:lvl2pPr>
              <a:defRPr sz="5400">
                <a:solidFill>
                  <a:schemeClr val="tx1"/>
                </a:solidFill>
              </a:defRPr>
            </a:lvl2pPr>
            <a:lvl3pPr>
              <a:defRPr sz="4800">
                <a:solidFill>
                  <a:schemeClr val="tx1"/>
                </a:solidFill>
              </a:defRPr>
            </a:lvl3pPr>
            <a:lvl4pPr>
              <a:defRPr sz="4400">
                <a:solidFill>
                  <a:schemeClr val="tx1"/>
                </a:solidFill>
              </a:defRPr>
            </a:lvl4pPr>
            <a:lvl5pPr>
              <a:defRPr sz="4000">
                <a:solidFill>
                  <a:schemeClr val="tx1"/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</p:spTree>
    <p:extLst>
      <p:ext uri="{BB962C8B-B14F-4D97-AF65-F5344CB8AC3E}">
        <p14:creationId xmlns:p14="http://schemas.microsoft.com/office/powerpoint/2010/main" val="3064455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  <p:extLst>
    <p:ext uri="{DCECCB84-F9BA-43D5-87BE-67443E8EF086}">
      <p15:sldGuideLst xmlns:p15="http://schemas.microsoft.com/office/powerpoint/2012/main">
        <p15:guide id="1" orient="horz" pos="873" userDrawn="1">
          <p15:clr>
            <a:srgbClr val="FBAE40"/>
          </p15:clr>
        </p15:guide>
        <p15:guide id="2" pos="763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91380C73-5B66-46AC-BAE0-F1FD328E9F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19200" y="1400484"/>
            <a:ext cx="9472246" cy="2345034"/>
          </a:xfrm>
          <a:prstGeom prst="rect">
            <a:avLst/>
          </a:prstGeom>
        </p:spPr>
        <p:txBody>
          <a:bodyPr anchor="ctr" anchorCtr="0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单击此处编辑母版文本样式</a:t>
            </a:r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A4F0D85F-7EC0-4AE7-B056-F4DF7F7DC0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1113476" y="2110158"/>
            <a:ext cx="12024337" cy="9917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8882CAD9-B216-4D5E-8F07-4E99BBC802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200" y="4202968"/>
            <a:ext cx="9472246" cy="78247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id="{3B8FA63F-0A03-4AE7-9BE0-8B25B404D878}"/>
              </a:ext>
            </a:extLst>
          </p:cNvPr>
          <p:cNvCxnSpPr>
            <a:cxnSpLocks/>
          </p:cNvCxnSpPr>
          <p:nvPr userDrawn="1"/>
        </p:nvCxnSpPr>
        <p:spPr>
          <a:xfrm>
            <a:off x="1219202" y="1199912"/>
            <a:ext cx="1699844" cy="0"/>
          </a:xfrm>
          <a:prstGeom prst="line">
            <a:avLst/>
          </a:prstGeom>
          <a:ln w="41275" cmpd="thinThick">
            <a:solidFill>
              <a:srgbClr val="137743"/>
            </a:solidFill>
            <a:miter lim="800000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6850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C33AF7DC-8BC6-4CA8-980B-A9C7724099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692556" y="1400484"/>
            <a:ext cx="9431213" cy="2345034"/>
          </a:xfrm>
          <a:prstGeom prst="rect">
            <a:avLst/>
          </a:prstGeom>
        </p:spPr>
        <p:txBody>
          <a:bodyPr anchor="ctr" anchorCtr="0"/>
          <a:lstStyle>
            <a:lvl1pPr algn="l">
              <a:defRPr sz="6000"/>
            </a:lvl1pPr>
          </a:lstStyle>
          <a:p>
            <a:r>
              <a:rPr lang="zh-CN" altLang="en-US" dirty="0"/>
              <a:t>单击此处编辑母版文本样式</a:t>
            </a:r>
          </a:p>
        </p:txBody>
      </p:sp>
      <p:sp>
        <p:nvSpPr>
          <p:cNvPr id="4" name="Picture Placeholder 2">
            <a:extLst>
              <a:ext uri="{FF2B5EF4-FFF2-40B4-BE49-F238E27FC236}">
                <a16:creationId xmlns:a16="http://schemas.microsoft.com/office/drawing/2014/main" id="{413B3FA9-401B-4258-AA06-CE1CA7F469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219198" y="2110161"/>
            <a:ext cx="12051324" cy="99175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1C39047D-94EB-4D2A-A44E-9879288FB8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692556" y="4202968"/>
            <a:ext cx="9445257" cy="78247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id="{891DFF00-E050-4ED5-B023-7B5634327CFE}"/>
              </a:ext>
            </a:extLst>
          </p:cNvPr>
          <p:cNvCxnSpPr>
            <a:cxnSpLocks/>
          </p:cNvCxnSpPr>
          <p:nvPr userDrawn="1"/>
        </p:nvCxnSpPr>
        <p:spPr>
          <a:xfrm>
            <a:off x="1219202" y="1199912"/>
            <a:ext cx="1699844" cy="0"/>
          </a:xfrm>
          <a:prstGeom prst="line">
            <a:avLst/>
          </a:prstGeom>
          <a:ln w="41275" cmpd="thinThick">
            <a:solidFill>
              <a:srgbClr val="137743"/>
            </a:solidFill>
            <a:miter lim="800000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3300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C33AF7DC-8BC6-4CA8-980B-A9C7724099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246187" y="3827754"/>
            <a:ext cx="10580076" cy="1602318"/>
          </a:xfrm>
          <a:prstGeom prst="rect">
            <a:avLst/>
          </a:prstGeom>
        </p:spPr>
        <p:txBody>
          <a:bodyPr anchor="ctr" anchorCtr="0"/>
          <a:lstStyle>
            <a:lvl1pPr algn="l">
              <a:defRPr sz="6000"/>
            </a:lvl1pPr>
          </a:lstStyle>
          <a:p>
            <a:r>
              <a:rPr lang="zh-CN" altLang="en-US" dirty="0"/>
              <a:t>单击此处编辑母版文本样式</a:t>
            </a:r>
          </a:p>
        </p:txBody>
      </p:sp>
      <p:sp>
        <p:nvSpPr>
          <p:cNvPr id="7" name="内容占位符 6">
            <a:extLst>
              <a:ext uri="{FF2B5EF4-FFF2-40B4-BE49-F238E27FC236}">
                <a16:creationId xmlns:a16="http://schemas.microsoft.com/office/drawing/2014/main" id="{D10B0761-0E82-4F83-8E8D-34A796957D2F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219200" y="1389064"/>
            <a:ext cx="21918613" cy="174099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88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13" name="内容占位符 10">
            <a:extLst>
              <a:ext uri="{FF2B5EF4-FFF2-40B4-BE49-F238E27FC236}">
                <a16:creationId xmlns:a16="http://schemas.microsoft.com/office/drawing/2014/main" id="{71CBE2D7-C462-40DE-9FB5-8474DB149AC5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219201" y="6559062"/>
            <a:ext cx="10580076" cy="5468693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tx1"/>
                </a:solidFill>
              </a:defRPr>
            </a:lvl1pPr>
            <a:lvl2pPr>
              <a:defRPr sz="4400">
                <a:solidFill>
                  <a:schemeClr val="tx1"/>
                </a:solidFill>
              </a:defRPr>
            </a:lvl2pPr>
            <a:lvl3pPr>
              <a:defRPr sz="4000">
                <a:solidFill>
                  <a:schemeClr val="tx1"/>
                </a:solidFill>
              </a:defRPr>
            </a:lvl3pPr>
            <a:lvl4pPr>
              <a:defRPr sz="4400">
                <a:solidFill>
                  <a:schemeClr val="tx1"/>
                </a:solidFill>
              </a:defRPr>
            </a:lvl4pPr>
            <a:lvl5pPr>
              <a:defRPr sz="4000">
                <a:solidFill>
                  <a:schemeClr val="tx1"/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</p:txBody>
      </p:sp>
      <p:sp>
        <p:nvSpPr>
          <p:cNvPr id="19" name="内容占位符 18">
            <a:extLst>
              <a:ext uri="{FF2B5EF4-FFF2-40B4-BE49-F238E27FC236}">
                <a16:creationId xmlns:a16="http://schemas.microsoft.com/office/drawing/2014/main" id="{E6CAA1DA-B27F-4CF0-A22E-51540CC5D2BC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2557739" y="3827754"/>
            <a:ext cx="10553090" cy="1603375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600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cxnSp>
        <p:nvCxnSpPr>
          <p:cNvPr id="20" name="直接连接符 19">
            <a:extLst>
              <a:ext uri="{FF2B5EF4-FFF2-40B4-BE49-F238E27FC236}">
                <a16:creationId xmlns:a16="http://schemas.microsoft.com/office/drawing/2014/main" id="{2D861C60-A956-4E90-BB15-D4393F42994F}"/>
              </a:ext>
            </a:extLst>
          </p:cNvPr>
          <p:cNvCxnSpPr>
            <a:cxnSpLocks/>
          </p:cNvCxnSpPr>
          <p:nvPr userDrawn="1"/>
        </p:nvCxnSpPr>
        <p:spPr>
          <a:xfrm>
            <a:off x="1219202" y="1199912"/>
            <a:ext cx="1699844" cy="0"/>
          </a:xfrm>
          <a:prstGeom prst="line">
            <a:avLst/>
          </a:prstGeom>
          <a:ln w="41275" cmpd="thinThick">
            <a:solidFill>
              <a:srgbClr val="137743"/>
            </a:solidFill>
            <a:miter lim="800000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1" name="内容占位符 10">
            <a:extLst>
              <a:ext uri="{FF2B5EF4-FFF2-40B4-BE49-F238E27FC236}">
                <a16:creationId xmlns:a16="http://schemas.microsoft.com/office/drawing/2014/main" id="{572E9F61-9764-4D1B-9FBA-9E03F20BE1AB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12571230" y="6559061"/>
            <a:ext cx="10580076" cy="5468693"/>
          </a:xfrm>
          <a:prstGeom prst="rect">
            <a:avLst/>
          </a:prstGeom>
        </p:spPr>
        <p:txBody>
          <a:bodyPr/>
          <a:lstStyle>
            <a:lvl1pPr>
              <a:defRPr sz="4800">
                <a:solidFill>
                  <a:schemeClr val="tx1"/>
                </a:solidFill>
              </a:defRPr>
            </a:lvl1pPr>
            <a:lvl2pPr>
              <a:defRPr sz="4400">
                <a:solidFill>
                  <a:schemeClr val="tx1"/>
                </a:solidFill>
              </a:defRPr>
            </a:lvl2pPr>
            <a:lvl3pPr>
              <a:defRPr sz="4000">
                <a:solidFill>
                  <a:schemeClr val="tx1"/>
                </a:solidFill>
              </a:defRPr>
            </a:lvl3pPr>
            <a:lvl4pPr>
              <a:defRPr sz="4400">
                <a:solidFill>
                  <a:schemeClr val="tx1"/>
                </a:solidFill>
              </a:defRPr>
            </a:lvl4pPr>
            <a:lvl5pPr>
              <a:defRPr sz="4000">
                <a:solidFill>
                  <a:schemeClr val="tx1"/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</p:txBody>
      </p:sp>
    </p:spTree>
    <p:extLst>
      <p:ext uri="{BB962C8B-B14F-4D97-AF65-F5344CB8AC3E}">
        <p14:creationId xmlns:p14="http://schemas.microsoft.com/office/powerpoint/2010/main" val="190310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>
            <a:extLst>
              <a:ext uri="{FF2B5EF4-FFF2-40B4-BE49-F238E27FC236}">
                <a16:creationId xmlns:a16="http://schemas.microsoft.com/office/drawing/2014/main" id="{FD0C4F0E-9392-4874-850B-1BF59E3C9CC1}"/>
              </a:ext>
            </a:extLst>
          </p:cNvPr>
          <p:cNvGrpSpPr/>
          <p:nvPr userDrawn="1"/>
        </p:nvGrpSpPr>
        <p:grpSpPr>
          <a:xfrm>
            <a:off x="1219199" y="12235477"/>
            <a:ext cx="8434758" cy="540018"/>
            <a:chOff x="8268622" y="6222646"/>
            <a:chExt cx="4217378" cy="270009"/>
          </a:xfrm>
        </p:grpSpPr>
        <p:sp>
          <p:nvSpPr>
            <p:cNvPr id="12" name="TextBox 5">
              <a:extLst>
                <a:ext uri="{FF2B5EF4-FFF2-40B4-BE49-F238E27FC236}">
                  <a16:creationId xmlns:a16="http://schemas.microsoft.com/office/drawing/2014/main" id="{47E4D54F-EA41-4A62-BF7A-4164813144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7693" y="6231073"/>
              <a:ext cx="3998307" cy="261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385" tIns="45692" rIns="91385" bIns="45692">
              <a:spAutoFit/>
            </a:bodyPr>
            <a:lstStyle/>
            <a:p>
              <a:pPr defTabSz="1828434"/>
              <a:r>
                <a:rPr lang="en-US" altLang="zh-CN" sz="2800" dirty="0">
                  <a:solidFill>
                    <a:schemeClr val="bg1">
                      <a:lumMod val="75000"/>
                    </a:schemeClr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sym typeface="方正兰亭中黑_GBK" pitchFamily="2" charset="-122"/>
                </a:rPr>
                <a:t>MongoDB</a:t>
              </a:r>
              <a:r>
                <a:rPr lang="zh-CN" altLang="en-US" sz="2800" dirty="0">
                  <a:solidFill>
                    <a:schemeClr val="bg1">
                      <a:lumMod val="75000"/>
                    </a:schemeClr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sym typeface="方正兰亭中黑_GBK" pitchFamily="2" charset="-122"/>
                </a:rPr>
                <a:t>中文社区培训</a:t>
              </a:r>
              <a:r>
                <a:rPr lang="en-US" altLang="zh-CN" sz="2800" dirty="0">
                  <a:solidFill>
                    <a:schemeClr val="bg1">
                      <a:lumMod val="75000"/>
                    </a:schemeClr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sym typeface="方正兰亭中黑_GBK" pitchFamily="2" charset="-122"/>
                </a:rPr>
                <a:t>-MongoDB</a:t>
              </a:r>
              <a:r>
                <a:rPr lang="zh-CN" altLang="en-US" sz="2800" dirty="0">
                  <a:solidFill>
                    <a:schemeClr val="bg1">
                      <a:lumMod val="75000"/>
                    </a:schemeClr>
                  </a:solidFill>
                  <a:latin typeface="微软雅黑 Light" panose="020B0502040204020203" pitchFamily="34" charset="-122"/>
                  <a:ea typeface="微软雅黑 Light" panose="020B0502040204020203" pitchFamily="34" charset="-122"/>
                  <a:sym typeface="方正兰亭中黑_GBK" pitchFamily="2" charset="-122"/>
                </a:rPr>
                <a:t>入门系列</a:t>
              </a:r>
              <a:endParaRPr lang="zh-CN" altLang="en-US" sz="2800" dirty="0">
                <a:solidFill>
                  <a:schemeClr val="bg1">
                    <a:lumMod val="7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  <a:sym typeface="方正兰亭粗黑_GBK" charset="-122"/>
              </a:endParaRPr>
            </a:p>
          </p:txBody>
        </p:sp>
        <p:pic>
          <p:nvPicPr>
            <p:cNvPr id="13" name="图片 12">
              <a:extLst>
                <a:ext uri="{FF2B5EF4-FFF2-40B4-BE49-F238E27FC236}">
                  <a16:creationId xmlns:a16="http://schemas.microsoft.com/office/drawing/2014/main" id="{BB170B4E-20E5-44F1-86B1-2B70E91137B5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8622" y="6222646"/>
              <a:ext cx="219070" cy="219070"/>
            </a:xfrm>
            <a:prstGeom prst="rect">
              <a:avLst/>
            </a:prstGeom>
          </p:spPr>
        </p:pic>
      </p:grpSp>
      <p:pic>
        <p:nvPicPr>
          <p:cNvPr id="14" name="图片 13">
            <a:extLst>
              <a:ext uri="{FF2B5EF4-FFF2-40B4-BE49-F238E27FC236}">
                <a16:creationId xmlns:a16="http://schemas.microsoft.com/office/drawing/2014/main" id="{18F3F3CE-F643-4423-92BE-F6DE5FDA45A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68494" y="12252330"/>
            <a:ext cx="2889736" cy="763524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FE0DDD1E-3406-4D82-9FC7-FB967A2073DC}"/>
              </a:ext>
            </a:extLst>
          </p:cNvPr>
          <p:cNvSpPr/>
          <p:nvPr userDrawn="1"/>
        </p:nvSpPr>
        <p:spPr>
          <a:xfrm>
            <a:off x="11849100" y="13134452"/>
            <a:ext cx="685800" cy="45719"/>
          </a:xfrm>
          <a:prstGeom prst="rect">
            <a:avLst/>
          </a:prstGeom>
          <a:solidFill>
            <a:srgbClr val="1377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CN" altLang="en-US" b="0" cap="none" spc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7D353347-A17C-4E97-A8FC-DA19AD5D2D3C}"/>
              </a:ext>
            </a:extLst>
          </p:cNvPr>
          <p:cNvSpPr txBox="1"/>
          <p:nvPr userDrawn="1"/>
        </p:nvSpPr>
        <p:spPr>
          <a:xfrm>
            <a:off x="11453446" y="12634092"/>
            <a:ext cx="14771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fld id="{52A52626-0233-4D5F-A5EE-02C74F9E6B9C}" type="slidenum">
              <a:rPr lang="zh-CN" altLang="en-US" sz="2800" smtClean="0">
                <a:solidFill>
                  <a:schemeClr val="bg1">
                    <a:lumMod val="75000"/>
                  </a:schemeClr>
                </a:solidFill>
              </a:rPr>
              <a:pPr algn="ctr"/>
              <a:t>‹#›</a:t>
            </a:fld>
            <a:endParaRPr lang="zh-CN" altLang="en-US" sz="28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777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3" r:id="rId2"/>
    <p:sldLayoutId id="2147483669" r:id="rId3"/>
    <p:sldLayoutId id="2147483674" r:id="rId4"/>
    <p:sldLayoutId id="2147483667" r:id="rId5"/>
    <p:sldLayoutId id="2147483668" r:id="rId6"/>
    <p:sldLayoutId id="2147483670" r:id="rId7"/>
    <p:sldLayoutId id="2147483671" r:id="rId8"/>
    <p:sldLayoutId id="2147483672" r:id="rId9"/>
    <p:sldLayoutId id="2147483675" r:id="rId10"/>
    <p:sldLayoutId id="2147483676" r:id="rId11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  <p:hf hdr="0" ftr="0" dt="0"/>
  <p:txStyles>
    <p:titleStyle>
      <a:lvl1pPr algn="ctr" defTabSz="2437852" rtl="0" eaLnBrk="1" latinLnBrk="0" hangingPunct="1">
        <a:spcBef>
          <a:spcPct val="0"/>
        </a:spcBef>
        <a:buNone/>
        <a:defRPr sz="9600" kern="1200">
          <a:solidFill>
            <a:schemeClr val="tx1"/>
          </a:solidFill>
          <a:latin typeface="+mj-ea"/>
          <a:ea typeface="+mj-ea"/>
          <a:cs typeface="+mj-cs"/>
        </a:defRPr>
      </a:lvl1pPr>
    </p:titleStyle>
    <p:bodyStyle>
      <a:lvl1pPr marL="914196" indent="-914196" algn="l" defTabSz="2437852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j-ea"/>
          <a:ea typeface="+mj-ea"/>
          <a:cs typeface="+mn-cs"/>
        </a:defRPr>
      </a:lvl1pPr>
      <a:lvl2pPr marL="1980754" indent="-761828" algn="l" defTabSz="2437852" rtl="0" eaLnBrk="1" latinLnBrk="0" hangingPunct="1">
        <a:spcBef>
          <a:spcPct val="20000"/>
        </a:spcBef>
        <a:buFont typeface="Arial" pitchFamily="34" charset="0"/>
        <a:buChar char="–"/>
        <a:defRPr sz="7200" kern="1200">
          <a:solidFill>
            <a:schemeClr val="tx1"/>
          </a:solidFill>
          <a:latin typeface="+mj-ea"/>
          <a:ea typeface="+mj-ea"/>
          <a:cs typeface="+mn-cs"/>
        </a:defRPr>
      </a:lvl2pPr>
      <a:lvl3pPr marL="3047314" indent="-609462" algn="l" defTabSz="2437852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j-ea"/>
          <a:ea typeface="+mj-ea"/>
          <a:cs typeface="+mn-cs"/>
        </a:defRPr>
      </a:lvl3pPr>
      <a:lvl4pPr marL="4266240" indent="-609462" algn="l" defTabSz="2437852" rtl="0" eaLnBrk="1" latinLnBrk="0" hangingPunct="1">
        <a:spcBef>
          <a:spcPct val="20000"/>
        </a:spcBef>
        <a:buFont typeface="Arial" pitchFamily="34" charset="0"/>
        <a:buChar char="–"/>
        <a:defRPr sz="5600" kern="1200">
          <a:solidFill>
            <a:schemeClr val="tx1"/>
          </a:solidFill>
          <a:latin typeface="+mj-ea"/>
          <a:ea typeface="+mj-ea"/>
          <a:cs typeface="+mn-cs"/>
        </a:defRPr>
      </a:lvl4pPr>
      <a:lvl5pPr marL="5485164" indent="-609462" algn="l" defTabSz="2437852" rtl="0" eaLnBrk="1" latinLnBrk="0" hangingPunct="1">
        <a:spcBef>
          <a:spcPct val="20000"/>
        </a:spcBef>
        <a:buFont typeface="Arial" pitchFamily="34" charset="0"/>
        <a:buChar char="»"/>
        <a:defRPr sz="4800" kern="1200">
          <a:solidFill>
            <a:schemeClr val="tx1"/>
          </a:solidFill>
          <a:latin typeface="+mj-ea"/>
          <a:ea typeface="+mj-ea"/>
          <a:cs typeface="+mn-cs"/>
        </a:defRPr>
      </a:lvl5pPr>
      <a:lvl6pPr marL="6704090" indent="-609462" algn="l" defTabSz="2437852" rtl="0" eaLnBrk="1" latinLnBrk="0" hangingPunct="1">
        <a:spcBef>
          <a:spcPct val="20000"/>
        </a:spcBef>
        <a:buFont typeface="Arial" pitchFamily="34" charset="0"/>
        <a:buChar char="•"/>
        <a:defRPr sz="5398" kern="1200">
          <a:solidFill>
            <a:schemeClr val="tx1"/>
          </a:solidFill>
          <a:latin typeface="+mn-lt"/>
          <a:ea typeface="+mn-ea"/>
          <a:cs typeface="+mn-cs"/>
        </a:defRPr>
      </a:lvl6pPr>
      <a:lvl7pPr marL="7923018" indent="-609462" algn="l" defTabSz="2437852" rtl="0" eaLnBrk="1" latinLnBrk="0" hangingPunct="1">
        <a:spcBef>
          <a:spcPct val="20000"/>
        </a:spcBef>
        <a:buFont typeface="Arial" pitchFamily="34" charset="0"/>
        <a:buChar char="•"/>
        <a:defRPr sz="5398" kern="1200">
          <a:solidFill>
            <a:schemeClr val="tx1"/>
          </a:solidFill>
          <a:latin typeface="+mn-lt"/>
          <a:ea typeface="+mn-ea"/>
          <a:cs typeface="+mn-cs"/>
        </a:defRPr>
      </a:lvl7pPr>
      <a:lvl8pPr marL="9141944" indent="-609462" algn="l" defTabSz="2437852" rtl="0" eaLnBrk="1" latinLnBrk="0" hangingPunct="1">
        <a:spcBef>
          <a:spcPct val="20000"/>
        </a:spcBef>
        <a:buFont typeface="Arial" pitchFamily="34" charset="0"/>
        <a:buChar char="•"/>
        <a:defRPr sz="5398" kern="1200">
          <a:solidFill>
            <a:schemeClr val="tx1"/>
          </a:solidFill>
          <a:latin typeface="+mn-lt"/>
          <a:ea typeface="+mn-ea"/>
          <a:cs typeface="+mn-cs"/>
        </a:defRPr>
      </a:lvl8pPr>
      <a:lvl9pPr marL="10360868" indent="-609462" algn="l" defTabSz="2437852" rtl="0" eaLnBrk="1" latinLnBrk="0" hangingPunct="1">
        <a:spcBef>
          <a:spcPct val="20000"/>
        </a:spcBef>
        <a:buFont typeface="Arial" pitchFamily="34" charset="0"/>
        <a:buChar char="•"/>
        <a:defRPr sz="539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37852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1218926" algn="l" defTabSz="2437852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437852" algn="l" defTabSz="2437852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656776" algn="l" defTabSz="2437852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75702" algn="l" defTabSz="2437852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6094628" algn="l" defTabSz="2437852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313554" algn="l" defTabSz="2437852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532480" algn="l" defTabSz="2437852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751406" algn="l" defTabSz="2437852" rtl="0" eaLnBrk="1" latinLnBrk="0" hangingPunct="1"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563" userDrawn="1">
          <p15:clr>
            <a:srgbClr val="F26B43"/>
          </p15:clr>
        </p15:guide>
        <p15:guide id="2" pos="1457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ngoing.com/" TargetMode="External"/><Relationship Id="rId7" Type="http://schemas.openxmlformats.org/officeDocument/2006/relationships/image" Target="../media/image10.jp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tapdata.net/" TargetMode="External"/><Relationship Id="rId5" Type="http://schemas.openxmlformats.org/officeDocument/2006/relationships/hyperlink" Target="http://www.jinmuinfo.com/" TargetMode="External"/><Relationship Id="rId4" Type="http://schemas.openxmlformats.org/officeDocument/2006/relationships/hyperlink" Target="http://www.mongodb.com/zh" TargetMode="Externa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C17F5DF1-FE50-46B2-A649-780C02AEA6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7434" y="1315175"/>
            <a:ext cx="6237910" cy="1648174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D89AF11D-98F6-4B2B-A639-A057DDE37B82}"/>
              </a:ext>
            </a:extLst>
          </p:cNvPr>
          <p:cNvSpPr txBox="1">
            <a:spLocks/>
          </p:cNvSpPr>
          <p:nvPr/>
        </p:nvSpPr>
        <p:spPr>
          <a:xfrm>
            <a:off x="1058077" y="3361670"/>
            <a:ext cx="18652726" cy="5406502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91440" rIns="182880" bIns="91440" rtlCol="0" anchor="ctr">
            <a:normAutofit/>
          </a:bodyPr>
          <a:lstStyle>
            <a:lvl1pPr algn="ctr" defTabSz="1218926" rtl="0" eaLnBrk="1" latinLnBrk="0" hangingPunct="1">
              <a:spcBef>
                <a:spcPct val="0"/>
              </a:spcBef>
              <a:buNone/>
              <a:defRPr sz="5899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200000"/>
              </a:lnSpc>
            </a:pPr>
            <a:r>
              <a:rPr lang="en-US" altLang="zh-CN" sz="9600" spc="-150" dirty="0">
                <a:solidFill>
                  <a:schemeClr val="bg1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MongoDB</a:t>
            </a:r>
            <a:r>
              <a:rPr lang="zh-CN" altLang="en-US" sz="9600" spc="-150" dirty="0">
                <a:solidFill>
                  <a:schemeClr val="bg1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 聚合框架</a:t>
            </a:r>
            <a:endParaRPr lang="en-US" altLang="zh-CN" sz="5600" spc="-150" dirty="0">
              <a:solidFill>
                <a:schemeClr val="bg1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l">
              <a:lnSpc>
                <a:spcPct val="200000"/>
              </a:lnSpc>
            </a:pPr>
            <a:r>
              <a:rPr lang="zh-CN" altLang="en-US" sz="5600" dirty="0">
                <a:solidFill>
                  <a:schemeClr val="bg1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讲师：王恒</a:t>
            </a:r>
            <a:endParaRPr lang="en-US" altLang="zh-CN" sz="5600" dirty="0">
              <a:solidFill>
                <a:schemeClr val="bg1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C7673B1D-BB02-4E9F-9686-F830FC21CF25}"/>
              </a:ext>
            </a:extLst>
          </p:cNvPr>
          <p:cNvSpPr/>
          <p:nvPr/>
        </p:nvSpPr>
        <p:spPr>
          <a:xfrm>
            <a:off x="0" y="10077856"/>
            <a:ext cx="24384000" cy="363814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7200"/>
          </a:p>
        </p:txBody>
      </p:sp>
      <p:grpSp>
        <p:nvGrpSpPr>
          <p:cNvPr id="12" name="组合 11">
            <a:extLst>
              <a:ext uri="{FF2B5EF4-FFF2-40B4-BE49-F238E27FC236}">
                <a16:creationId xmlns:a16="http://schemas.microsoft.com/office/drawing/2014/main" id="{F03474D8-FF52-4678-A8A8-860A6946FD4D}"/>
              </a:ext>
            </a:extLst>
          </p:cNvPr>
          <p:cNvGrpSpPr/>
          <p:nvPr/>
        </p:nvGrpSpPr>
        <p:grpSpPr>
          <a:xfrm>
            <a:off x="12192000" y="11606210"/>
            <a:ext cx="11524356" cy="800106"/>
            <a:chOff x="754032" y="4379530"/>
            <a:chExt cx="5762178" cy="400053"/>
          </a:xfrm>
        </p:grpSpPr>
        <p:sp>
          <p:nvSpPr>
            <p:cNvPr id="13" name="TextBox 5">
              <a:extLst>
                <a:ext uri="{FF2B5EF4-FFF2-40B4-BE49-F238E27FC236}">
                  <a16:creationId xmlns:a16="http://schemas.microsoft.com/office/drawing/2014/main" id="{0891D9BB-792B-48B2-A62C-2DBB376D7A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3084" y="4379530"/>
              <a:ext cx="5363126" cy="4000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182770" tIns="91384" rIns="182770" bIns="91384">
              <a:spAutoFit/>
            </a:bodyPr>
            <a:lstStyle/>
            <a:p>
              <a:pPr defTabSz="1828434"/>
              <a:r>
                <a:rPr lang="en-US" altLang="zh-CN" sz="40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itchFamily="34" charset="-122"/>
                  <a:ea typeface="微软雅黑" pitchFamily="34" charset="-122"/>
                  <a:sym typeface="方正兰亭中黑_GBK" pitchFamily="2" charset="-122"/>
                </a:rPr>
                <a:t>MongoDB</a:t>
              </a:r>
              <a:r>
                <a:rPr lang="zh-CN" altLang="en-US" sz="40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itchFamily="34" charset="-122"/>
                  <a:ea typeface="微软雅黑" pitchFamily="34" charset="-122"/>
                  <a:sym typeface="方正兰亭中黑_GBK" pitchFamily="2" charset="-122"/>
                </a:rPr>
                <a:t>中文社区培训</a:t>
              </a:r>
              <a:r>
                <a:rPr lang="en-US" altLang="zh-CN" sz="40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itchFamily="34" charset="-122"/>
                  <a:ea typeface="微软雅黑" pitchFamily="34" charset="-122"/>
                  <a:sym typeface="方正兰亭中黑_GBK" pitchFamily="2" charset="-122"/>
                </a:rPr>
                <a:t>-MongoDB</a:t>
              </a:r>
              <a:r>
                <a:rPr lang="zh-CN" altLang="en-US" sz="40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微软雅黑" pitchFamily="34" charset="-122"/>
                  <a:ea typeface="微软雅黑" pitchFamily="34" charset="-122"/>
                  <a:sym typeface="方正兰亭中黑_GBK" pitchFamily="2" charset="-122"/>
                </a:rPr>
                <a:t>入门系列</a:t>
              </a:r>
              <a:endParaRPr lang="zh-CN" altLang="en-US" sz="4000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  <a:sym typeface="方正兰亭粗黑_GBK" charset="-122"/>
              </a:endParaRPr>
            </a:p>
          </p:txBody>
        </p:sp>
        <p:pic>
          <p:nvPicPr>
            <p:cNvPr id="14" name="图片 13">
              <a:extLst>
                <a:ext uri="{FF2B5EF4-FFF2-40B4-BE49-F238E27FC236}">
                  <a16:creationId xmlns:a16="http://schemas.microsoft.com/office/drawing/2014/main" id="{605EF714-D6AD-402E-B392-7E95392B8DD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4032" y="4379530"/>
              <a:ext cx="380472" cy="38047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09344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1D88E3EE-30DD-AD44-8B61-637DA75B4F7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212121"/>
                </a:solidFill>
                <a:latin typeface="Noto Sans CJK JP Medium"/>
                <a:cs typeface="Noto Sans CJK JP Medium"/>
              </a:rPr>
              <a:t>常用运算符</a:t>
            </a:r>
            <a:endParaRPr kumimoji="1" lang="zh-CN" altLang="en-US" dirty="0"/>
          </a:p>
        </p:txBody>
      </p:sp>
      <p:graphicFrame>
        <p:nvGraphicFramePr>
          <p:cNvPr id="4" name="Table 8">
            <a:extLst>
              <a:ext uri="{FF2B5EF4-FFF2-40B4-BE49-F238E27FC236}">
                <a16:creationId xmlns:a16="http://schemas.microsoft.com/office/drawing/2014/main" id="{D8F15AEF-1C75-C04A-B814-0D4048E394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3589844"/>
              </p:ext>
            </p:extLst>
          </p:nvPr>
        </p:nvGraphicFramePr>
        <p:xfrm>
          <a:off x="3263153" y="3890293"/>
          <a:ext cx="6365575" cy="6309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33835">
                  <a:extLst>
                    <a:ext uri="{9D8B030D-6E8A-4147-A177-3AD203B41FA5}">
                      <a16:colId xmlns:a16="http://schemas.microsoft.com/office/drawing/2014/main" val="3783305020"/>
                    </a:ext>
                  </a:extLst>
                </a:gridCol>
                <a:gridCol w="3731740">
                  <a:extLst>
                    <a:ext uri="{9D8B030D-6E8A-4147-A177-3AD203B41FA5}">
                      <a16:colId xmlns:a16="http://schemas.microsoft.com/office/drawing/2014/main" val="2932668711"/>
                    </a:ext>
                  </a:extLst>
                </a:gridCol>
              </a:tblGrid>
              <a:tr h="253723">
                <a:tc>
                  <a:txBody>
                    <a:bodyPr/>
                    <a:lstStyle/>
                    <a:p>
                      <a:r>
                        <a:rPr lang="zh-CN" altLang="en-US" sz="4000" kern="1200" dirty="0"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阶段</a:t>
                      </a:r>
                      <a:endParaRPr lang="en-US" sz="4000" kern="1200" dirty="0">
                        <a:solidFill>
                          <a:schemeClr val="tx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4000" dirty="0">
                          <a:latin typeface="Arial" charset="0"/>
                          <a:ea typeface="Arial" charset="0"/>
                          <a:cs typeface="Arial" charset="0"/>
                        </a:rPr>
                        <a:t>解释</a:t>
                      </a:r>
                      <a:endParaRPr lang="en-HK" altLang="zh-CN" sz="4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912398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altLang="zh-CN" sz="4000" dirty="0">
                          <a:latin typeface="Arial" charset="0"/>
                          <a:ea typeface="Arial" charset="0"/>
                          <a:cs typeface="Arial" charset="0"/>
                        </a:rPr>
                        <a:t>$</a:t>
                      </a:r>
                      <a:r>
                        <a:rPr lang="zh-CN" altLang="en-US" sz="4000" dirty="0">
                          <a:latin typeface="Arial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lang="en-US" altLang="zh-CN" sz="4000" dirty="0">
                          <a:latin typeface="Arial" charset="0"/>
                          <a:ea typeface="Arial" charset="0"/>
                          <a:cs typeface="Arial" charset="0"/>
                        </a:rPr>
                        <a:t>mod	</a:t>
                      </a:r>
                      <a:endParaRPr lang="en-US" sz="4000" kern="1200" dirty="0">
                        <a:solidFill>
                          <a:schemeClr val="tx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zh-CN" altLang="en-US" sz="4000" dirty="0">
                          <a:latin typeface="Arial" charset="0"/>
                          <a:ea typeface="Arial" charset="0"/>
                          <a:cs typeface="Arial" charset="0"/>
                        </a:rPr>
                        <a:t>取模运算</a:t>
                      </a:r>
                      <a:endParaRPr lang="en-US" sz="4000" kern="1200" dirty="0">
                        <a:solidFill>
                          <a:schemeClr val="tx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160487"/>
                  </a:ext>
                </a:extLst>
              </a:tr>
              <a:tr h="26679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4000" dirty="0">
                          <a:latin typeface="Arial" charset="0"/>
                          <a:ea typeface="Arial" charset="0"/>
                          <a:cs typeface="Arial" charset="0"/>
                        </a:rPr>
                        <a:t>$</a:t>
                      </a:r>
                      <a:r>
                        <a:rPr lang="zh-CN" altLang="en-US" sz="4000" dirty="0">
                          <a:latin typeface="Arial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lang="en-US" altLang="zh-CN" sz="4000" dirty="0">
                          <a:latin typeface="Arial" charset="0"/>
                          <a:ea typeface="Arial" charset="0"/>
                          <a:cs typeface="Arial" charset="0"/>
                        </a:rPr>
                        <a:t>log</a:t>
                      </a:r>
                      <a:endParaRPr lang="en-HK" sz="4000" kern="1200" dirty="0">
                        <a:solidFill>
                          <a:schemeClr val="tx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4000" dirty="0">
                          <a:latin typeface="Arial" charset="0"/>
                          <a:ea typeface="Arial" charset="0"/>
                          <a:cs typeface="Arial" charset="0"/>
                        </a:rPr>
                        <a:t>log</a:t>
                      </a:r>
                      <a:r>
                        <a:rPr lang="zh-CN" altLang="en-US" sz="4000" dirty="0">
                          <a:latin typeface="Arial" charset="0"/>
                          <a:ea typeface="Arial" charset="0"/>
                          <a:cs typeface="Arial" charset="0"/>
                        </a:rPr>
                        <a:t> 指数</a:t>
                      </a:r>
                      <a:endParaRPr lang="en-US" altLang="zh-CN" sz="4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6579966"/>
                  </a:ext>
                </a:extLst>
              </a:tr>
              <a:tr h="23750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4000" dirty="0">
                          <a:latin typeface="Arial" charset="0"/>
                          <a:ea typeface="Arial" charset="0"/>
                          <a:cs typeface="Arial" charset="0"/>
                        </a:rPr>
                        <a:t>$</a:t>
                      </a:r>
                      <a:r>
                        <a:rPr lang="zh-CN" altLang="en-US" sz="4000" dirty="0">
                          <a:latin typeface="Arial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lang="en-US" altLang="zh-CN" sz="4000" dirty="0">
                          <a:latin typeface="Arial" charset="0"/>
                          <a:ea typeface="Arial" charset="0"/>
                          <a:cs typeface="Arial" charset="0"/>
                        </a:rPr>
                        <a:t>and</a:t>
                      </a:r>
                      <a:endParaRPr lang="en-HK" sz="4000" kern="1200" dirty="0">
                        <a:solidFill>
                          <a:schemeClr val="tx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4000" dirty="0">
                          <a:latin typeface="Arial" charset="0"/>
                          <a:ea typeface="Arial" charset="0"/>
                          <a:cs typeface="Arial" charset="0"/>
                        </a:rPr>
                        <a:t>且</a:t>
                      </a:r>
                      <a:endParaRPr lang="en-US" altLang="zh-CN" sz="4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7384361"/>
                  </a:ext>
                </a:extLst>
              </a:tr>
              <a:tr h="254923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4000" dirty="0">
                          <a:latin typeface="Arial" charset="0"/>
                          <a:ea typeface="Arial" charset="0"/>
                          <a:cs typeface="Arial" charset="0"/>
                        </a:rPr>
                        <a:t>$</a:t>
                      </a:r>
                      <a:r>
                        <a:rPr lang="zh-CN" altLang="en-US" sz="4000" dirty="0">
                          <a:latin typeface="Arial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lang="en-US" altLang="zh-CN" sz="4000" dirty="0">
                          <a:latin typeface="Arial" charset="0"/>
                          <a:ea typeface="Arial" charset="0"/>
                          <a:cs typeface="Arial" charset="0"/>
                        </a:rPr>
                        <a:t>or</a:t>
                      </a:r>
                      <a:r>
                        <a:rPr lang="zh-CN" altLang="en-US" sz="4000" dirty="0">
                          <a:latin typeface="Arial" charset="0"/>
                          <a:ea typeface="Arial" charset="0"/>
                          <a:cs typeface="Arial" charset="0"/>
                        </a:rPr>
                        <a:t> </a:t>
                      </a:r>
                      <a:endParaRPr lang="en-HK" sz="4000" kern="1200" dirty="0">
                        <a:solidFill>
                          <a:schemeClr val="tx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4000" dirty="0">
                          <a:latin typeface="Arial" charset="0"/>
                          <a:ea typeface="Arial" charset="0"/>
                          <a:cs typeface="Arial" charset="0"/>
                        </a:rPr>
                        <a:t>或</a:t>
                      </a:r>
                      <a:endParaRPr lang="en-US" altLang="zh-CN" sz="4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9717436"/>
                  </a:ext>
                </a:extLst>
              </a:tr>
              <a:tr h="15721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4000" dirty="0">
                          <a:latin typeface="Arial" charset="0"/>
                          <a:ea typeface="Arial" charset="0"/>
                          <a:cs typeface="Arial" charset="0"/>
                        </a:rPr>
                        <a:t>$</a:t>
                      </a:r>
                      <a:r>
                        <a:rPr lang="zh-CN" altLang="en-US" sz="4000" dirty="0">
                          <a:latin typeface="Arial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lang="en-US" altLang="zh-CN" sz="4000" dirty="0">
                          <a:latin typeface="Arial" charset="0"/>
                          <a:ea typeface="Arial" charset="0"/>
                          <a:cs typeface="Arial" charset="0"/>
                        </a:rPr>
                        <a:t>not</a:t>
                      </a:r>
                      <a:endParaRPr lang="en-HK" sz="4000" kern="1200" dirty="0">
                        <a:solidFill>
                          <a:schemeClr val="tx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4000" dirty="0">
                          <a:latin typeface="Arial" charset="0"/>
                          <a:ea typeface="Arial" charset="0"/>
                          <a:cs typeface="Arial" charset="0"/>
                        </a:rPr>
                        <a:t>非</a:t>
                      </a:r>
                      <a:endParaRPr lang="en-US" altLang="zh-CN" sz="4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7034843"/>
                  </a:ext>
                </a:extLst>
              </a:tr>
              <a:tr h="19554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4000" dirty="0">
                          <a:latin typeface="Arial" charset="0"/>
                          <a:ea typeface="Arial" charset="0"/>
                          <a:cs typeface="Arial" charset="0"/>
                        </a:rPr>
                        <a:t>$</a:t>
                      </a:r>
                      <a:r>
                        <a:rPr lang="zh-CN" altLang="en-US" sz="4000" dirty="0">
                          <a:latin typeface="Arial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lang="en-US" altLang="zh-CN" sz="4000" dirty="0" err="1">
                          <a:latin typeface="Arial" charset="0"/>
                          <a:ea typeface="Arial" charset="0"/>
                          <a:cs typeface="Arial" charset="0"/>
                        </a:rPr>
                        <a:t>gt</a:t>
                      </a:r>
                      <a:endParaRPr lang="en-HK" sz="4000" kern="1200" dirty="0">
                        <a:solidFill>
                          <a:schemeClr val="tx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4000" dirty="0">
                          <a:latin typeface="Arial" charset="0"/>
                          <a:ea typeface="Arial" charset="0"/>
                          <a:cs typeface="Arial" charset="0"/>
                        </a:rPr>
                        <a:t>大于</a:t>
                      </a:r>
                      <a:endParaRPr lang="en-US" altLang="zh-CN" sz="4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8914590"/>
                  </a:ext>
                </a:extLst>
              </a:tr>
              <a:tr h="212964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4000" dirty="0">
                          <a:latin typeface="Arial" charset="0"/>
                          <a:ea typeface="Arial" charset="0"/>
                          <a:cs typeface="Arial" charset="0"/>
                        </a:rPr>
                        <a:t>$</a:t>
                      </a:r>
                      <a:r>
                        <a:rPr lang="zh-CN" altLang="en-US" sz="4000" dirty="0">
                          <a:latin typeface="Arial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lang="en-US" altLang="zh-CN" sz="4000" dirty="0" err="1">
                          <a:latin typeface="Arial" charset="0"/>
                          <a:ea typeface="Arial" charset="0"/>
                          <a:cs typeface="Arial" charset="0"/>
                        </a:rPr>
                        <a:t>eq</a:t>
                      </a:r>
                      <a:endParaRPr lang="en-HK" sz="4000" kern="1200" dirty="0">
                        <a:solidFill>
                          <a:schemeClr val="tx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zh-CN" altLang="en-US" sz="4000" kern="1200" dirty="0"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等于</a:t>
                      </a:r>
                      <a:endParaRPr lang="en-HK" altLang="zh-CN" sz="4000" kern="1200" dirty="0">
                        <a:solidFill>
                          <a:schemeClr val="tx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4317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4000" dirty="0">
                          <a:latin typeface="Arial" charset="0"/>
                          <a:ea typeface="Arial" charset="0"/>
                          <a:cs typeface="Arial" charset="0"/>
                        </a:rPr>
                        <a:t>$</a:t>
                      </a:r>
                      <a:r>
                        <a:rPr lang="zh-CN" altLang="en-US" sz="4000" dirty="0">
                          <a:latin typeface="Arial" charset="0"/>
                          <a:ea typeface="Arial" charset="0"/>
                          <a:cs typeface="Arial" charset="0"/>
                        </a:rPr>
                        <a:t> </a:t>
                      </a:r>
                      <a:r>
                        <a:rPr lang="en-US" altLang="zh-CN" sz="4000" dirty="0" err="1">
                          <a:latin typeface="Arial" charset="0"/>
                          <a:ea typeface="Arial" charset="0"/>
                          <a:cs typeface="Arial" charset="0"/>
                        </a:rPr>
                        <a:t>lt</a:t>
                      </a:r>
                      <a:endParaRPr lang="en-HK" sz="4000" kern="1200" dirty="0">
                        <a:solidFill>
                          <a:schemeClr val="tx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/>
                      <a:r>
                        <a:rPr lang="zh-CN" altLang="en-US" sz="4000" kern="1200" dirty="0"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小于</a:t>
                      </a:r>
                      <a:endParaRPr lang="en-HK" altLang="zh-CN" sz="4000" kern="1200" dirty="0">
                        <a:solidFill>
                          <a:schemeClr val="tx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4434095"/>
                  </a:ext>
                </a:extLst>
              </a:tr>
            </a:tbl>
          </a:graphicData>
        </a:graphic>
      </p:graphicFrame>
      <p:graphicFrame>
        <p:nvGraphicFramePr>
          <p:cNvPr id="5" name="Table 8">
            <a:extLst>
              <a:ext uri="{FF2B5EF4-FFF2-40B4-BE49-F238E27FC236}">
                <a16:creationId xmlns:a16="http://schemas.microsoft.com/office/drawing/2014/main" id="{05952AA1-BF7D-7044-8BA2-5C48CB51EE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5425034"/>
              </p:ext>
            </p:extLst>
          </p:nvPr>
        </p:nvGraphicFramePr>
        <p:xfrm>
          <a:off x="11922095" y="3890293"/>
          <a:ext cx="10753765" cy="5806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29397">
                  <a:extLst>
                    <a:ext uri="{9D8B030D-6E8A-4147-A177-3AD203B41FA5}">
                      <a16:colId xmlns:a16="http://schemas.microsoft.com/office/drawing/2014/main" val="3783305020"/>
                    </a:ext>
                  </a:extLst>
                </a:gridCol>
                <a:gridCol w="6524368">
                  <a:extLst>
                    <a:ext uri="{9D8B030D-6E8A-4147-A177-3AD203B41FA5}">
                      <a16:colId xmlns:a16="http://schemas.microsoft.com/office/drawing/2014/main" val="2932668711"/>
                    </a:ext>
                  </a:extLst>
                </a:gridCol>
              </a:tblGrid>
              <a:tr h="253723">
                <a:tc>
                  <a:txBody>
                    <a:bodyPr/>
                    <a:lstStyle/>
                    <a:p>
                      <a:r>
                        <a:rPr lang="zh-CN" altLang="en-US" sz="4000" kern="1200" dirty="0">
                          <a:solidFill>
                            <a:schemeClr val="tx1"/>
                          </a:solidFill>
                          <a:latin typeface="Arial" charset="0"/>
                          <a:ea typeface="Arial" charset="0"/>
                          <a:cs typeface="Arial" charset="0"/>
                        </a:rPr>
                        <a:t>阶段</a:t>
                      </a:r>
                      <a:endParaRPr lang="en-US" sz="4000" kern="1200" dirty="0">
                        <a:solidFill>
                          <a:schemeClr val="tx1"/>
                        </a:solidFill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4000" dirty="0">
                          <a:latin typeface="Arial" charset="0"/>
                          <a:ea typeface="Arial" charset="0"/>
                          <a:cs typeface="Arial" charset="0"/>
                        </a:rPr>
                        <a:t>解释</a:t>
                      </a:r>
                      <a:endParaRPr lang="en-HK" altLang="zh-CN" sz="40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9123986"/>
                  </a:ext>
                </a:extLst>
              </a:tr>
              <a:tr h="184001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4000" spc="-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$match</a:t>
                      </a:r>
                      <a:endParaRPr sz="40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4000" dirty="0">
                          <a:solidFill>
                            <a:srgbClr val="212121"/>
                          </a:solidFill>
                          <a:latin typeface="Droid Sans Fallback"/>
                          <a:cs typeface="Droid Sans Fallback"/>
                        </a:rPr>
                        <a:t>过滤</a:t>
                      </a:r>
                      <a:endParaRPr sz="4000">
                        <a:latin typeface="Droid Sans Fallback"/>
                        <a:cs typeface="Droid Sans Fallback"/>
                      </a:endParaRPr>
                    </a:p>
                  </a:txBody>
                  <a:tcPr marL="0" marR="0" marT="2857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160487"/>
                  </a:ext>
                </a:extLst>
              </a:tr>
              <a:tr h="212964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4000" spc="-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$project</a:t>
                      </a:r>
                      <a:endParaRPr sz="40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4000" dirty="0">
                          <a:solidFill>
                            <a:srgbClr val="212121"/>
                          </a:solidFill>
                          <a:latin typeface="Droid Sans Fallback"/>
                          <a:cs typeface="Droid Sans Fallback"/>
                        </a:rPr>
                        <a:t>投影</a:t>
                      </a:r>
                      <a:endParaRPr sz="4000">
                        <a:latin typeface="Droid Sans Fallback"/>
                        <a:cs typeface="Droid Sans Fallback"/>
                      </a:endParaRPr>
                    </a:p>
                  </a:txBody>
                  <a:tcPr marL="0" marR="0" marT="2857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8131472"/>
                  </a:ext>
                </a:extLst>
              </a:tr>
              <a:tr h="212964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4000" spc="-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$sort</a:t>
                      </a:r>
                      <a:endParaRPr sz="40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4000" dirty="0">
                          <a:solidFill>
                            <a:srgbClr val="212121"/>
                          </a:solidFill>
                          <a:latin typeface="Droid Sans Fallback"/>
                          <a:cs typeface="Droid Sans Fallback"/>
                        </a:rPr>
                        <a:t>排序</a:t>
                      </a:r>
                      <a:endParaRPr sz="4000">
                        <a:latin typeface="Droid Sans Fallback"/>
                        <a:cs typeface="Droid Sans Fallback"/>
                      </a:endParaRPr>
                    </a:p>
                  </a:txBody>
                  <a:tcPr marL="0" marR="0" marT="2857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6232509"/>
                  </a:ext>
                </a:extLst>
              </a:tr>
              <a:tr h="212964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4000" spc="-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$group</a:t>
                      </a:r>
                      <a:endParaRPr sz="40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4000" dirty="0">
                          <a:solidFill>
                            <a:srgbClr val="212121"/>
                          </a:solidFill>
                          <a:latin typeface="Droid Sans Fallback"/>
                          <a:cs typeface="Droid Sans Fallback"/>
                        </a:rPr>
                        <a:t>分组</a:t>
                      </a:r>
                      <a:endParaRPr sz="4000" dirty="0">
                        <a:latin typeface="Droid Sans Fallback"/>
                        <a:cs typeface="Droid Sans Fallback"/>
                      </a:endParaRPr>
                    </a:p>
                  </a:txBody>
                  <a:tcPr marL="0" marR="0" marT="2857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3339083"/>
                  </a:ext>
                </a:extLst>
              </a:tr>
              <a:tr h="212964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4000" spc="-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$skip/$limit</a:t>
                      </a:r>
                      <a:endParaRPr sz="40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4000" dirty="0">
                          <a:solidFill>
                            <a:srgbClr val="212121"/>
                          </a:solidFill>
                          <a:latin typeface="Droid Sans Fallback"/>
                          <a:cs typeface="Droid Sans Fallback"/>
                        </a:rPr>
                        <a:t>结果限制</a:t>
                      </a:r>
                      <a:endParaRPr sz="4000" dirty="0">
                        <a:latin typeface="Droid Sans Fallback"/>
                        <a:cs typeface="Droid Sans Fallback"/>
                      </a:endParaRPr>
                    </a:p>
                  </a:txBody>
                  <a:tcPr marL="0" marR="0" marT="2857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218918"/>
                  </a:ext>
                </a:extLst>
              </a:tr>
              <a:tr h="212964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4000" spc="-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$unwind</a:t>
                      </a:r>
                      <a:endParaRPr sz="4000" dirty="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4000" dirty="0">
                          <a:solidFill>
                            <a:srgbClr val="212121"/>
                          </a:solidFill>
                          <a:latin typeface="Droid Sans Fallback"/>
                          <a:cs typeface="Droid Sans Fallback"/>
                        </a:rPr>
                        <a:t>展开数组</a:t>
                      </a:r>
                      <a:endParaRPr sz="4000">
                        <a:latin typeface="Droid Sans Fallback"/>
                        <a:cs typeface="Droid Sans Fallback"/>
                      </a:endParaRPr>
                    </a:p>
                  </a:txBody>
                  <a:tcPr marL="0" marR="0" marT="2857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8243923"/>
                  </a:ext>
                </a:extLst>
              </a:tr>
              <a:tr h="212964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4000" spc="-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$graphLookup</a:t>
                      </a:r>
                      <a:endParaRPr sz="400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4000" dirty="0">
                          <a:solidFill>
                            <a:srgbClr val="212121"/>
                          </a:solidFill>
                          <a:latin typeface="Droid Sans Fallback"/>
                          <a:cs typeface="Droid Sans Fallback"/>
                        </a:rPr>
                        <a:t>图搜索</a:t>
                      </a:r>
                      <a:endParaRPr sz="4000">
                        <a:latin typeface="Droid Sans Fallback"/>
                        <a:cs typeface="Droid Sans Fallback"/>
                      </a:endParaRPr>
                    </a:p>
                  </a:txBody>
                  <a:tcPr marL="0" marR="0" marT="2857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1682647"/>
                  </a:ext>
                </a:extLst>
              </a:tr>
              <a:tr h="212964"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4000" spc="-5" dirty="0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$facet/$bucket</a:t>
                      </a:r>
                      <a:endParaRPr sz="4000" dirty="0">
                        <a:latin typeface="Arial"/>
                        <a:cs typeface="Arial"/>
                      </a:endParaRPr>
                    </a:p>
                  </a:txBody>
                  <a:tcPr marL="0" marR="0" marT="2857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4000" dirty="0">
                          <a:solidFill>
                            <a:srgbClr val="212121"/>
                          </a:solidFill>
                          <a:latin typeface="Droid Sans Fallback"/>
                          <a:cs typeface="Droid Sans Fallback"/>
                        </a:rPr>
                        <a:t>分面搜索</a:t>
                      </a:r>
                      <a:endParaRPr sz="4000" dirty="0">
                        <a:latin typeface="Droid Sans Fallback"/>
                        <a:cs typeface="Droid Sans Fallback"/>
                      </a:endParaRPr>
                    </a:p>
                  </a:txBody>
                  <a:tcPr marL="0" marR="0" marT="2857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1349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5868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1D88E3EE-30DD-AD44-8B61-637DA75B4F7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altLang="zh-CN" dirty="0">
                <a:latin typeface="Arial" charset="0"/>
                <a:ea typeface="Arial" charset="0"/>
                <a:cs typeface="Arial" charset="0"/>
              </a:rPr>
              <a:t>$</a:t>
            </a:r>
            <a:r>
              <a:rPr lang="zh-CN" altLang="en-US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Arial" charset="0"/>
                <a:cs typeface="Arial" charset="0"/>
              </a:rPr>
              <a:t>match</a:t>
            </a:r>
            <a:endParaRPr kumimoji="1" lang="zh-CN" altLang="en-US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1FB6CA0-CE60-6E42-BA28-57AA0AA360C1}"/>
              </a:ext>
            </a:extLst>
          </p:cNvPr>
          <p:cNvSpPr/>
          <p:nvPr/>
        </p:nvSpPr>
        <p:spPr>
          <a:xfrm>
            <a:off x="1581247" y="3147246"/>
            <a:ext cx="6653645" cy="797141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$match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db.agg.aggregate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(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	[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	{$match: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		{"</a:t>
            </a:r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course":'math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'}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	}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	]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)</a:t>
            </a: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find</a:t>
            </a:r>
          </a:p>
          <a:p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db.agg.find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(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	{"</a:t>
            </a:r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course":'math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'}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)</a:t>
            </a: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endParaRPr lang="en-US" sz="32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" name="Straight Arrow Connector 5">
            <a:extLst>
              <a:ext uri="{FF2B5EF4-FFF2-40B4-BE49-F238E27FC236}">
                <a16:creationId xmlns:a16="http://schemas.microsoft.com/office/drawing/2014/main" id="{DD6410AF-7D56-B54D-82B5-AD7E7C078901}"/>
              </a:ext>
            </a:extLst>
          </p:cNvPr>
          <p:cNvCxnSpPr>
            <a:cxnSpLocks/>
          </p:cNvCxnSpPr>
          <p:nvPr/>
        </p:nvCxnSpPr>
        <p:spPr>
          <a:xfrm>
            <a:off x="7943785" y="4303012"/>
            <a:ext cx="4326195" cy="26219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6">
            <a:extLst>
              <a:ext uri="{FF2B5EF4-FFF2-40B4-BE49-F238E27FC236}">
                <a16:creationId xmlns:a16="http://schemas.microsoft.com/office/drawing/2014/main" id="{37CFC863-FF82-DD45-80B2-9A09D0F5D288}"/>
              </a:ext>
            </a:extLst>
          </p:cNvPr>
          <p:cNvSpPr/>
          <p:nvPr/>
        </p:nvSpPr>
        <p:spPr>
          <a:xfrm>
            <a:off x="12666929" y="3147248"/>
            <a:ext cx="7945832" cy="797141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$match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result</a:t>
            </a:r>
          </a:p>
          <a:p>
            <a:r>
              <a:rPr lang="fr-FR" altLang="zh-CN" sz="3200" dirty="0">
                <a:latin typeface="Arial" charset="0"/>
                <a:ea typeface="Arial" charset="0"/>
                <a:cs typeface="Arial" charset="0"/>
              </a:rPr>
              <a:t>{ "course" : "math", "grade" : 82 }</a:t>
            </a:r>
          </a:p>
          <a:p>
            <a:r>
              <a:rPr lang="fr-FR" altLang="zh-CN" sz="3200" dirty="0">
                <a:latin typeface="Arial" charset="0"/>
                <a:ea typeface="Arial" charset="0"/>
                <a:cs typeface="Arial" charset="0"/>
              </a:rPr>
              <a:t>{ "course" : "math", "grade" : 77 }</a:t>
            </a:r>
          </a:p>
          <a:p>
            <a:r>
              <a:rPr lang="fr-FR" altLang="zh-CN" sz="3200" dirty="0">
                <a:latin typeface="Arial" charset="0"/>
                <a:ea typeface="Arial" charset="0"/>
                <a:cs typeface="Arial" charset="0"/>
              </a:rPr>
              <a:t>{ "course" : "math", "grade" : 72 }</a:t>
            </a:r>
          </a:p>
          <a:p>
            <a:r>
              <a:rPr lang="fr-FR" altLang="zh-CN" sz="3200" dirty="0">
                <a:latin typeface="Arial" charset="0"/>
                <a:ea typeface="Arial" charset="0"/>
                <a:cs typeface="Arial" charset="0"/>
              </a:rPr>
              <a:t>{ "course" : "math", "grade" : 68 }</a:t>
            </a:r>
          </a:p>
          <a:p>
            <a:r>
              <a:rPr lang="fr-FR" altLang="zh-CN" sz="3200" dirty="0">
                <a:latin typeface="Arial" charset="0"/>
                <a:ea typeface="Arial" charset="0"/>
                <a:cs typeface="Arial" charset="0"/>
              </a:rPr>
              <a:t>{ "course" : "math", "grade" : 79 }</a:t>
            </a:r>
          </a:p>
          <a:p>
            <a:endParaRPr lang="fr-FR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fr-FR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find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result</a:t>
            </a:r>
          </a:p>
          <a:p>
            <a:r>
              <a:rPr lang="fr-FR" altLang="zh-CN" sz="3200" dirty="0">
                <a:latin typeface="Arial" charset="0"/>
                <a:ea typeface="Arial" charset="0"/>
                <a:cs typeface="Arial" charset="0"/>
              </a:rPr>
              <a:t>{ "course" : "math", "grade" : 82 }</a:t>
            </a:r>
          </a:p>
          <a:p>
            <a:r>
              <a:rPr lang="fr-FR" altLang="zh-CN" sz="3200" dirty="0">
                <a:latin typeface="Arial" charset="0"/>
                <a:ea typeface="Arial" charset="0"/>
                <a:cs typeface="Arial" charset="0"/>
              </a:rPr>
              <a:t>{ "course" : "math", "grade" : 77 }</a:t>
            </a:r>
          </a:p>
          <a:p>
            <a:r>
              <a:rPr lang="fr-FR" altLang="zh-CN" sz="3200" dirty="0">
                <a:latin typeface="Arial" charset="0"/>
                <a:ea typeface="Arial" charset="0"/>
                <a:cs typeface="Arial" charset="0"/>
              </a:rPr>
              <a:t>{ "course" : "math", "grade" : 72 }</a:t>
            </a:r>
          </a:p>
          <a:p>
            <a:r>
              <a:rPr lang="fr-FR" altLang="zh-CN" sz="3200" dirty="0">
                <a:latin typeface="Arial" charset="0"/>
                <a:ea typeface="Arial" charset="0"/>
                <a:cs typeface="Arial" charset="0"/>
              </a:rPr>
              <a:t>{ "course" : "math", "grade" : 68 }</a:t>
            </a:r>
          </a:p>
          <a:p>
            <a:r>
              <a:rPr lang="fr-FR" altLang="zh-CN" sz="3200" dirty="0">
                <a:latin typeface="Arial" charset="0"/>
                <a:ea typeface="Arial" charset="0"/>
                <a:cs typeface="Arial" charset="0"/>
              </a:rPr>
              <a:t>{ "course" : "math", "grade" : 79 }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6" name="Straight Arrow Connector 7">
            <a:extLst>
              <a:ext uri="{FF2B5EF4-FFF2-40B4-BE49-F238E27FC236}">
                <a16:creationId xmlns:a16="http://schemas.microsoft.com/office/drawing/2014/main" id="{9998D46F-3390-8F4D-8344-5ACAE0487878}"/>
              </a:ext>
            </a:extLst>
          </p:cNvPr>
          <p:cNvCxnSpPr>
            <a:cxnSpLocks/>
          </p:cNvCxnSpPr>
          <p:nvPr/>
        </p:nvCxnSpPr>
        <p:spPr>
          <a:xfrm>
            <a:off x="7943783" y="8986942"/>
            <a:ext cx="4326195" cy="26219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4434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1D88E3EE-30DD-AD44-8B61-637DA75B4F7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232693" y="1294090"/>
            <a:ext cx="21918613" cy="1740998"/>
          </a:xfrm>
        </p:spPr>
        <p:txBody>
          <a:bodyPr/>
          <a:lstStyle/>
          <a:p>
            <a:r>
              <a:rPr kumimoji="1"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$project</a:t>
            </a:r>
            <a:endParaRPr kumimoji="1" lang="zh-CN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797499FA-A5F9-E74F-BF16-57969FAD65B9}"/>
              </a:ext>
            </a:extLst>
          </p:cNvPr>
          <p:cNvSpPr/>
          <p:nvPr/>
        </p:nvSpPr>
        <p:spPr>
          <a:xfrm>
            <a:off x="1187446" y="3068438"/>
            <a:ext cx="8121931" cy="797141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$project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3200" dirty="0" err="1">
                <a:latin typeface="Arial" charset="0"/>
                <a:ea typeface="Arial" charset="0"/>
                <a:cs typeface="Arial" charset="0"/>
              </a:rPr>
              <a:t>db.agg.aggregate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(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	[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	{$project: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	{</a:t>
            </a:r>
            <a:r>
              <a:rPr lang="en-US" sz="3200" dirty="0" err="1">
                <a:latin typeface="Arial" charset="0"/>
                <a:ea typeface="Arial" charset="0"/>
                <a:cs typeface="Arial" charset="0"/>
              </a:rPr>
              <a:t>new_course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:"$course",_id:0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	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}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}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	]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)</a:t>
            </a:r>
          </a:p>
          <a:p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project</a:t>
            </a:r>
          </a:p>
          <a:p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db.agg.find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(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	{</a:t>
            </a:r>
            <a:r>
              <a:rPr lang="zh-CN" altLang="en-US" sz="3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},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	{"course":1,_id:0}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)</a:t>
            </a:r>
          </a:p>
          <a:p>
            <a:endParaRPr lang="en-US" sz="32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2" name="Straight Arrow Connector 5">
            <a:extLst>
              <a:ext uri="{FF2B5EF4-FFF2-40B4-BE49-F238E27FC236}">
                <a16:creationId xmlns:a16="http://schemas.microsoft.com/office/drawing/2014/main" id="{7905D7C2-F252-8648-A8D2-7B1D9D5141CE}"/>
              </a:ext>
            </a:extLst>
          </p:cNvPr>
          <p:cNvCxnSpPr>
            <a:cxnSpLocks/>
          </p:cNvCxnSpPr>
          <p:nvPr/>
        </p:nvCxnSpPr>
        <p:spPr>
          <a:xfrm>
            <a:off x="8849858" y="4150213"/>
            <a:ext cx="4326195" cy="26219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6">
            <a:extLst>
              <a:ext uri="{FF2B5EF4-FFF2-40B4-BE49-F238E27FC236}">
                <a16:creationId xmlns:a16="http://schemas.microsoft.com/office/drawing/2014/main" id="{AB30D257-613F-6D46-B9C6-6F6A24CDB613}"/>
              </a:ext>
            </a:extLst>
          </p:cNvPr>
          <p:cNvSpPr/>
          <p:nvPr/>
        </p:nvSpPr>
        <p:spPr>
          <a:xfrm>
            <a:off x="13412020" y="3068438"/>
            <a:ext cx="8036917" cy="797141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$project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result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new_course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" : "math" }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new_course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" : "math" }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new_course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" : "</a:t>
            </a:r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chinese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" }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new_course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" : "</a:t>
            </a:r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english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" }</a:t>
            </a: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project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result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{ "course" : "</a:t>
            </a:r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english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" }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{ "course" : "math" }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{ "course" : "math" }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{ "course" : "</a:t>
            </a:r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chinese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" }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{ "course" : "</a:t>
            </a:r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english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" }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{ "course" : "</a:t>
            </a:r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chinese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" }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{ "course" : "</a:t>
            </a:r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english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" }</a:t>
            </a: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4" name="Straight Arrow Connector 7">
            <a:extLst>
              <a:ext uri="{FF2B5EF4-FFF2-40B4-BE49-F238E27FC236}">
                <a16:creationId xmlns:a16="http://schemas.microsoft.com/office/drawing/2014/main" id="{72E20275-041C-0449-B193-96B759A3E021}"/>
              </a:ext>
            </a:extLst>
          </p:cNvPr>
          <p:cNvCxnSpPr>
            <a:cxnSpLocks/>
          </p:cNvCxnSpPr>
          <p:nvPr/>
        </p:nvCxnSpPr>
        <p:spPr>
          <a:xfrm>
            <a:off x="8836066" y="8489514"/>
            <a:ext cx="4326195" cy="26219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1307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1D88E3EE-30DD-AD44-8B61-637DA75B4F7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232693" y="1276759"/>
            <a:ext cx="21918613" cy="1740998"/>
          </a:xfrm>
        </p:spPr>
        <p:txBody>
          <a:bodyPr/>
          <a:lstStyle/>
          <a:p>
            <a:r>
              <a:rPr lang="en-US" altLang="zh-CN" dirty="0">
                <a:latin typeface="Arial" charset="0"/>
                <a:ea typeface="Arial" charset="0"/>
                <a:cs typeface="Arial" charset="0"/>
              </a:rPr>
              <a:t>$</a:t>
            </a:r>
            <a:r>
              <a:rPr lang="zh-CN" altLang="en-US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Arial" charset="0"/>
                <a:cs typeface="Arial" charset="0"/>
              </a:rPr>
              <a:t>group</a:t>
            </a:r>
            <a:endParaRPr kumimoji="1" lang="zh-CN" altLang="en-US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6C580FD-A958-074C-8D95-99319C65C0A7}"/>
              </a:ext>
            </a:extLst>
          </p:cNvPr>
          <p:cNvSpPr/>
          <p:nvPr/>
        </p:nvSpPr>
        <p:spPr>
          <a:xfrm>
            <a:off x="1145931" y="3017757"/>
            <a:ext cx="8121931" cy="89562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$find</a:t>
            </a:r>
          </a:p>
          <a:p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db.agg.find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(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	{</a:t>
            </a:r>
            <a:r>
              <a:rPr lang="zh-CN" altLang="en-US" sz="3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},</a:t>
            </a:r>
            <a:r>
              <a:rPr lang="zh-CN" altLang="en-US" sz="3200" dirty="0">
                <a:latin typeface="Arial" charset="0"/>
                <a:ea typeface="Arial" charset="0"/>
                <a:cs typeface="Arial" charset="0"/>
              </a:rPr>
              <a:t> 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	{_id:0,</a:t>
            </a:r>
            <a:r>
              <a:rPr lang="zh-CN" altLang="en-US" sz="3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course:1</a:t>
            </a:r>
            <a:r>
              <a:rPr lang="zh-CN" altLang="en-US" sz="3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,</a:t>
            </a:r>
            <a:r>
              <a:rPr lang="zh-CN" altLang="en-US" sz="3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grade:1</a:t>
            </a:r>
            <a:r>
              <a:rPr lang="zh-CN" altLang="en-US" sz="3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}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	</a:t>
            </a:r>
            <a:r>
              <a:rPr lang="zh-CN" altLang="en-US" sz="3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)</a:t>
            </a: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$group</a:t>
            </a: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3200" dirty="0" err="1">
                <a:latin typeface="Arial" charset="0"/>
                <a:ea typeface="Arial" charset="0"/>
                <a:cs typeface="Arial" charset="0"/>
              </a:rPr>
              <a:t>db.</a:t>
            </a:r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agg.</a:t>
            </a:r>
            <a:r>
              <a:rPr lang="en-US" sz="3200" dirty="0" err="1">
                <a:latin typeface="Arial" charset="0"/>
                <a:ea typeface="Arial" charset="0"/>
                <a:cs typeface="Arial" charset="0"/>
              </a:rPr>
              <a:t>aggregate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( 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	[ { $group </a:t>
            </a:r>
            <a:r>
              <a:rPr lang="en-US" sz="3200" dirty="0">
                <a:solidFill>
                  <a:srgbClr val="666666"/>
                </a:solidFill>
                <a:latin typeface="Arial" charset="0"/>
                <a:ea typeface="Arial" charset="0"/>
                <a:cs typeface="Arial" charset="0"/>
              </a:rPr>
              <a:t>: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		{ _id </a:t>
            </a:r>
            <a:r>
              <a:rPr lang="en-US" sz="3200" dirty="0">
                <a:solidFill>
                  <a:srgbClr val="666666"/>
                </a:solidFill>
                <a:latin typeface="Arial" charset="0"/>
                <a:ea typeface="Arial" charset="0"/>
                <a:cs typeface="Arial" charset="0"/>
              </a:rPr>
              <a:t>: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200" dirty="0">
                <a:solidFill>
                  <a:srgbClr val="4070A0"/>
                </a:solidFill>
                <a:latin typeface="Arial" charset="0"/>
                <a:ea typeface="Arial" charset="0"/>
                <a:cs typeface="Arial" charset="0"/>
              </a:rPr>
              <a:t>"$</a:t>
            </a:r>
            <a:r>
              <a:rPr lang="en-US" altLang="zh-CN" sz="3200" dirty="0">
                <a:solidFill>
                  <a:srgbClr val="4070A0"/>
                </a:solidFill>
                <a:latin typeface="Arial" charset="0"/>
                <a:ea typeface="Arial" charset="0"/>
                <a:cs typeface="Arial" charset="0"/>
              </a:rPr>
              <a:t>course</a:t>
            </a:r>
            <a:r>
              <a:rPr lang="en-US" sz="3200" dirty="0">
                <a:solidFill>
                  <a:srgbClr val="4070A0"/>
                </a:solidFill>
                <a:latin typeface="Arial" charset="0"/>
                <a:ea typeface="Arial" charset="0"/>
                <a:cs typeface="Arial" charset="0"/>
              </a:rPr>
              <a:t>"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, 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		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count</a:t>
            </a:r>
            <a:r>
              <a:rPr lang="en-US" sz="3200" dirty="0">
                <a:solidFill>
                  <a:srgbClr val="666666"/>
                </a:solidFill>
                <a:latin typeface="Arial" charset="0"/>
                <a:ea typeface="Arial" charset="0"/>
                <a:cs typeface="Arial" charset="0"/>
              </a:rPr>
              <a:t>: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 { $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sum</a:t>
            </a:r>
            <a:r>
              <a:rPr lang="en-US" sz="3200" dirty="0">
                <a:solidFill>
                  <a:srgbClr val="666666"/>
                </a:solidFill>
                <a:latin typeface="Arial" charset="0"/>
                <a:ea typeface="Arial" charset="0"/>
                <a:cs typeface="Arial" charset="0"/>
              </a:rPr>
              <a:t>: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1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} }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	 } ] 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	)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	</a:t>
            </a:r>
          </a:p>
        </p:txBody>
      </p:sp>
      <p:cxnSp>
        <p:nvCxnSpPr>
          <p:cNvPr id="4" name="Straight Arrow Connector 5">
            <a:extLst>
              <a:ext uri="{FF2B5EF4-FFF2-40B4-BE49-F238E27FC236}">
                <a16:creationId xmlns:a16="http://schemas.microsoft.com/office/drawing/2014/main" id="{51559A17-C0A1-8246-954D-C8B561181BF3}"/>
              </a:ext>
            </a:extLst>
          </p:cNvPr>
          <p:cNvCxnSpPr>
            <a:cxnSpLocks/>
          </p:cNvCxnSpPr>
          <p:nvPr/>
        </p:nvCxnSpPr>
        <p:spPr>
          <a:xfrm>
            <a:off x="8822135" y="4623669"/>
            <a:ext cx="4326195" cy="26219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6">
            <a:extLst>
              <a:ext uri="{FF2B5EF4-FFF2-40B4-BE49-F238E27FC236}">
                <a16:creationId xmlns:a16="http://schemas.microsoft.com/office/drawing/2014/main" id="{8231B928-2F60-6641-BF60-B44AB10BFB62}"/>
              </a:ext>
            </a:extLst>
          </p:cNvPr>
          <p:cNvSpPr/>
          <p:nvPr/>
        </p:nvSpPr>
        <p:spPr>
          <a:xfrm>
            <a:off x="13384296" y="2996456"/>
            <a:ext cx="9295445" cy="89562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$find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result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{"course" : "</a:t>
            </a:r>
            <a:r>
              <a:rPr lang="en-US" sz="3200" dirty="0" err="1">
                <a:latin typeface="Arial" charset="0"/>
                <a:ea typeface="Arial" charset="0"/>
                <a:cs typeface="Arial" charset="0"/>
              </a:rPr>
              <a:t>chinese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", "grade" : 54 }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{"course" : "math", "grade" : 55 }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{"course" : "math", "grade" : 51 }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{"course" : "</a:t>
            </a:r>
            <a:r>
              <a:rPr lang="en-US" sz="3200" dirty="0" err="1">
                <a:latin typeface="Arial" charset="0"/>
                <a:ea typeface="Arial" charset="0"/>
                <a:cs typeface="Arial" charset="0"/>
              </a:rPr>
              <a:t>english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", "grade" : 73 }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{“course” : “</a:t>
            </a:r>
            <a:r>
              <a:rPr lang="en-US" sz="3200" dirty="0" err="1">
                <a:latin typeface="Arial" charset="0"/>
                <a:ea typeface="Arial" charset="0"/>
                <a:cs typeface="Arial" charset="0"/>
              </a:rPr>
              <a:t>english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”, “grade” : 83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}</a:t>
            </a: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{"course" : "</a:t>
            </a:r>
            <a:r>
              <a:rPr lang="en-US" sz="3200" dirty="0" err="1">
                <a:latin typeface="Arial" charset="0"/>
                <a:ea typeface="Arial" charset="0"/>
                <a:cs typeface="Arial" charset="0"/>
              </a:rPr>
              <a:t>chinese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", "grade" : 77 }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{"course" : "math", "grade" : 51 }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{"course" : "</a:t>
            </a:r>
            <a:r>
              <a:rPr lang="en-US" sz="3200" dirty="0" err="1">
                <a:latin typeface="Arial" charset="0"/>
                <a:ea typeface="Arial" charset="0"/>
                <a:cs typeface="Arial" charset="0"/>
              </a:rPr>
              <a:t>chinese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", "grade" : 69 }</a:t>
            </a: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$group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result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{ "_id" : "math", "count" : 3282 }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{ "_id" : "</a:t>
            </a:r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english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", "count" : 3348 }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{ "_id" : "</a:t>
            </a:r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chinese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", "count" : 3370 }</a:t>
            </a: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6" name="Straight Arrow Connector 10">
            <a:extLst>
              <a:ext uri="{FF2B5EF4-FFF2-40B4-BE49-F238E27FC236}">
                <a16:creationId xmlns:a16="http://schemas.microsoft.com/office/drawing/2014/main" id="{8F1B9DFD-D1DC-2E40-96A0-A6E881A71562}"/>
              </a:ext>
            </a:extLst>
          </p:cNvPr>
          <p:cNvCxnSpPr>
            <a:cxnSpLocks/>
          </p:cNvCxnSpPr>
          <p:nvPr/>
        </p:nvCxnSpPr>
        <p:spPr>
          <a:xfrm>
            <a:off x="8822132" y="9775770"/>
            <a:ext cx="4326195" cy="26219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5073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1D88E3EE-30DD-AD44-8B61-637DA75B4F7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162594" y="1193397"/>
            <a:ext cx="21918613" cy="1740998"/>
          </a:xfrm>
        </p:spPr>
        <p:txBody>
          <a:bodyPr/>
          <a:lstStyle/>
          <a:p>
            <a:r>
              <a:rPr lang="en-US" altLang="zh-CN" dirty="0">
                <a:latin typeface="Arial" charset="0"/>
                <a:ea typeface="Arial" charset="0"/>
                <a:cs typeface="Arial" charset="0"/>
              </a:rPr>
              <a:t>$</a:t>
            </a:r>
            <a:r>
              <a:rPr lang="zh-CN" altLang="en-US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Arial" charset="0"/>
                <a:cs typeface="Arial" charset="0"/>
              </a:rPr>
              <a:t>slice</a:t>
            </a:r>
            <a:endParaRPr kumimoji="1" lang="zh-CN" altLang="en-US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18337C3-0F09-C244-94F0-1413DA789286}"/>
              </a:ext>
            </a:extLst>
          </p:cNvPr>
          <p:cNvSpPr/>
          <p:nvPr/>
        </p:nvSpPr>
        <p:spPr>
          <a:xfrm>
            <a:off x="1145931" y="3141326"/>
            <a:ext cx="9184496" cy="797141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$slice</a:t>
            </a:r>
          </a:p>
          <a:p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db.agg.aggregate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(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	[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{ $project:  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	{</a:t>
            </a:r>
            <a:r>
              <a:rPr lang="zh-CN" altLang="en-US" sz="3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$slice</a:t>
            </a:r>
            <a:r>
              <a:rPr lang="zh-CN" altLang="en-US" sz="3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: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	</a:t>
            </a:r>
            <a:r>
              <a:rPr lang="zh-CN" altLang="en-US" sz="3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[</a:t>
            </a:r>
            <a:r>
              <a:rPr lang="zh-CN" altLang="en-US" sz="3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‘$</a:t>
            </a:r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field_name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’ , &lt;skip&gt;</a:t>
            </a:r>
            <a:r>
              <a:rPr lang="zh-CN" altLang="en-US" sz="3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,</a:t>
            </a:r>
            <a:r>
              <a:rPr lang="zh-CN" altLang="en-US" sz="3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&lt; position &gt;</a:t>
            </a:r>
            <a:r>
              <a:rPr lang="zh-CN" altLang="en-US" sz="3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]</a:t>
            </a:r>
            <a:r>
              <a:rPr lang="zh-CN" altLang="en-US" sz="3200" dirty="0">
                <a:latin typeface="Arial" charset="0"/>
                <a:ea typeface="Arial" charset="0"/>
                <a:cs typeface="Arial" charset="0"/>
              </a:rPr>
              <a:t> 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}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	}]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)</a:t>
            </a: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$slice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example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db.agg_slice.aggregate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(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	[{$project: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		{_id:0,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		</a:t>
            </a:r>
            <a:r>
              <a:rPr lang="zh-CN" altLang="en-US" sz="3200" dirty="0"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b:{$slice:["$b",0,3]}}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	}])</a:t>
            </a:r>
          </a:p>
          <a:p>
            <a:endParaRPr lang="en-US" sz="32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" name="Straight Arrow Connector 5">
            <a:extLst>
              <a:ext uri="{FF2B5EF4-FFF2-40B4-BE49-F238E27FC236}">
                <a16:creationId xmlns:a16="http://schemas.microsoft.com/office/drawing/2014/main" id="{5004F95E-F81F-C246-961A-5FCD9FD2F144}"/>
              </a:ext>
            </a:extLst>
          </p:cNvPr>
          <p:cNvCxnSpPr>
            <a:cxnSpLocks/>
          </p:cNvCxnSpPr>
          <p:nvPr/>
        </p:nvCxnSpPr>
        <p:spPr>
          <a:xfrm>
            <a:off x="9005663" y="4432603"/>
            <a:ext cx="4326195" cy="26219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6">
            <a:extLst>
              <a:ext uri="{FF2B5EF4-FFF2-40B4-BE49-F238E27FC236}">
                <a16:creationId xmlns:a16="http://schemas.microsoft.com/office/drawing/2014/main" id="{79E74418-E338-0049-9159-4E573D21D6B8}"/>
              </a:ext>
            </a:extLst>
          </p:cNvPr>
          <p:cNvSpPr/>
          <p:nvPr/>
        </p:nvSpPr>
        <p:spPr>
          <a:xfrm>
            <a:off x="13331856" y="3141327"/>
            <a:ext cx="9295445" cy="797141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result</a:t>
            </a:r>
          </a:p>
          <a:p>
            <a:r>
              <a:rPr lang="mr-I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1,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[ 1, 2, 3, 4 ] }</a:t>
            </a: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2,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[ 2, 3, 4, 5 ] }</a:t>
            </a: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3,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[ 3, 4, 5, 6 ] }</a:t>
            </a: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4,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[ 4, 5, 6, 7 ] }</a:t>
            </a: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5,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[ 5, 6, 7, 8 ] }</a:t>
            </a: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endParaRPr lang="en-US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$slice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result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[ 1, 2, 3 ] }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[ 2, 3, 4 ] }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[ 3, 4, 5 ] }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[ 4, 5, 6 ] }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[ 5, 6, 7 ] }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6" name="Straight Arrow Connector 7">
            <a:extLst>
              <a:ext uri="{FF2B5EF4-FFF2-40B4-BE49-F238E27FC236}">
                <a16:creationId xmlns:a16="http://schemas.microsoft.com/office/drawing/2014/main" id="{F5AC017C-B536-4A49-8AEF-87A859528258}"/>
              </a:ext>
            </a:extLst>
          </p:cNvPr>
          <p:cNvCxnSpPr>
            <a:cxnSpLocks/>
          </p:cNvCxnSpPr>
          <p:nvPr/>
        </p:nvCxnSpPr>
        <p:spPr>
          <a:xfrm>
            <a:off x="9005660" y="8168862"/>
            <a:ext cx="4326195" cy="26219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6693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1D88E3EE-30DD-AD44-8B61-637DA75B4F7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232693" y="1274321"/>
            <a:ext cx="21918613" cy="1740998"/>
          </a:xfrm>
        </p:spPr>
        <p:txBody>
          <a:bodyPr/>
          <a:lstStyle/>
          <a:p>
            <a:r>
              <a:rPr lang="en-US" altLang="zh-CN" dirty="0">
                <a:latin typeface="Arial" charset="0"/>
                <a:ea typeface="Arial" charset="0"/>
                <a:cs typeface="Arial" charset="0"/>
              </a:rPr>
              <a:t>$</a:t>
            </a:r>
            <a:r>
              <a:rPr lang="zh-CN" altLang="en-US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Arial" charset="0"/>
                <a:cs typeface="Arial" charset="0"/>
              </a:rPr>
              <a:t>unwind</a:t>
            </a:r>
            <a:endParaRPr kumimoji="1" lang="zh-CN" altLang="en-US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20F227C-D2EA-CF42-901F-ADFF0561C782}"/>
              </a:ext>
            </a:extLst>
          </p:cNvPr>
          <p:cNvSpPr/>
          <p:nvPr/>
        </p:nvSpPr>
        <p:spPr>
          <a:xfrm>
            <a:off x="1145931" y="3240179"/>
            <a:ext cx="9184496" cy="797141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$unwind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db.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&lt;</a:t>
            </a:r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collection_name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&gt;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.aggregate( 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	[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	 { $unwind : ‘ $ </a:t>
            </a:r>
            <a:r>
              <a:rPr lang="en-US" sz="3200" dirty="0" err="1">
                <a:latin typeface="Arial" charset="0"/>
                <a:ea typeface="Arial" charset="0"/>
                <a:cs typeface="Arial" charset="0"/>
              </a:rPr>
              <a:t>field_name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 ’ } 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	] 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	)</a:t>
            </a: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$unwind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example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3200" dirty="0" err="1">
                <a:latin typeface="Arial" charset="0"/>
                <a:ea typeface="Arial" charset="0"/>
                <a:cs typeface="Arial" charset="0"/>
              </a:rPr>
              <a:t>db.agg_unwind.aggregate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(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	[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	{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$unwind:"$b”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}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	]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)</a:t>
            </a:r>
          </a:p>
          <a:p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endParaRPr lang="en-US" sz="32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" name="Straight Arrow Connector 5">
            <a:extLst>
              <a:ext uri="{FF2B5EF4-FFF2-40B4-BE49-F238E27FC236}">
                <a16:creationId xmlns:a16="http://schemas.microsoft.com/office/drawing/2014/main" id="{4ED08DE3-B99B-E247-93C8-7F7B9A241301}"/>
              </a:ext>
            </a:extLst>
          </p:cNvPr>
          <p:cNvCxnSpPr>
            <a:cxnSpLocks/>
          </p:cNvCxnSpPr>
          <p:nvPr/>
        </p:nvCxnSpPr>
        <p:spPr>
          <a:xfrm>
            <a:off x="9005663" y="4531456"/>
            <a:ext cx="4326195" cy="26219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6">
            <a:extLst>
              <a:ext uri="{FF2B5EF4-FFF2-40B4-BE49-F238E27FC236}">
                <a16:creationId xmlns:a16="http://schemas.microsoft.com/office/drawing/2014/main" id="{5EBD238A-9DAD-B84B-A5B1-FA6BB445D73E}"/>
              </a:ext>
            </a:extLst>
          </p:cNvPr>
          <p:cNvSpPr/>
          <p:nvPr/>
        </p:nvSpPr>
        <p:spPr>
          <a:xfrm>
            <a:off x="13331856" y="3240179"/>
            <a:ext cx="9295445" cy="797141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result</a:t>
            </a:r>
          </a:p>
          <a:p>
            <a:r>
              <a:rPr lang="mr-I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1,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[ 1, 2, 3, 4 ] }</a:t>
            </a: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2,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[ 2, 3, 4, 5 ] }</a:t>
            </a: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3,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[ 3, 4, 5, 6 ] }</a:t>
            </a: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4,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[ 4, 5, 6, 7 ] }</a:t>
            </a: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5,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[ 5, 6, 7, 8 ] }</a:t>
            </a: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endParaRPr lang="en-US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$unwind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result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1, "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1 }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1, "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2 }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1, "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3 }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1, "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4 }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2, "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2 }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2, "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3 }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……</a:t>
            </a:r>
          </a:p>
        </p:txBody>
      </p:sp>
      <p:cxnSp>
        <p:nvCxnSpPr>
          <p:cNvPr id="6" name="Straight Arrow Connector 7">
            <a:extLst>
              <a:ext uri="{FF2B5EF4-FFF2-40B4-BE49-F238E27FC236}">
                <a16:creationId xmlns:a16="http://schemas.microsoft.com/office/drawing/2014/main" id="{81BA2483-3993-254E-B3E3-86D4A831D25E}"/>
              </a:ext>
            </a:extLst>
          </p:cNvPr>
          <p:cNvCxnSpPr>
            <a:cxnSpLocks/>
          </p:cNvCxnSpPr>
          <p:nvPr/>
        </p:nvCxnSpPr>
        <p:spPr>
          <a:xfrm>
            <a:off x="9005660" y="8267715"/>
            <a:ext cx="4326195" cy="26219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3185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1D88E3EE-30DD-AD44-8B61-637DA75B4F7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altLang="zh-CN" dirty="0">
                <a:latin typeface="Arial" charset="0"/>
                <a:ea typeface="Arial" charset="0"/>
                <a:cs typeface="Arial" charset="0"/>
              </a:rPr>
              <a:t>$</a:t>
            </a:r>
            <a:r>
              <a:rPr lang="zh-CN" altLang="en-US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Arial" charset="0"/>
                <a:cs typeface="Arial" charset="0"/>
              </a:rPr>
              <a:t>sort</a:t>
            </a:r>
            <a:r>
              <a:rPr lang="zh-CN" altLang="en-US" dirty="0">
                <a:latin typeface="Arial" charset="0"/>
                <a:ea typeface="Arial" charset="0"/>
                <a:cs typeface="Arial" charset="0"/>
              </a:rPr>
              <a:t>、</a:t>
            </a:r>
            <a:r>
              <a:rPr lang="en-US" altLang="zh-CN" dirty="0">
                <a:latin typeface="Arial" charset="0"/>
                <a:ea typeface="Arial" charset="0"/>
                <a:cs typeface="Arial" charset="0"/>
              </a:rPr>
              <a:t>$</a:t>
            </a:r>
            <a:r>
              <a:rPr lang="zh-CN" altLang="en-US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Arial" charset="0"/>
                <a:cs typeface="Arial" charset="0"/>
              </a:rPr>
              <a:t>skip</a:t>
            </a:r>
            <a:r>
              <a:rPr lang="zh-CN" altLang="en-US" dirty="0">
                <a:latin typeface="Arial" charset="0"/>
                <a:ea typeface="Arial" charset="0"/>
                <a:cs typeface="Arial" charset="0"/>
              </a:rPr>
              <a:t>、 </a:t>
            </a:r>
            <a:r>
              <a:rPr lang="en-US" altLang="zh-CN" dirty="0">
                <a:latin typeface="Arial" charset="0"/>
                <a:ea typeface="Arial" charset="0"/>
                <a:cs typeface="Arial" charset="0"/>
              </a:rPr>
              <a:t>$</a:t>
            </a:r>
            <a:r>
              <a:rPr lang="zh-CN" altLang="en-US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dirty="0">
                <a:latin typeface="Arial" charset="0"/>
                <a:ea typeface="Arial" charset="0"/>
                <a:cs typeface="Arial" charset="0"/>
              </a:rPr>
              <a:t>limit</a:t>
            </a:r>
            <a:endParaRPr kumimoji="1" lang="zh-CN" altLang="en-US" dirty="0"/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18FF3207-37ED-8B4A-8DD3-89E7AF72C019}"/>
              </a:ext>
            </a:extLst>
          </p:cNvPr>
          <p:cNvSpPr/>
          <p:nvPr/>
        </p:nvSpPr>
        <p:spPr>
          <a:xfrm>
            <a:off x="1145931" y="3387218"/>
            <a:ext cx="9184496" cy="69865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find</a:t>
            </a:r>
            <a:endParaRPr lang="en-US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3200" dirty="0" err="1">
                <a:latin typeface="Arial" charset="0"/>
                <a:ea typeface="Arial" charset="0"/>
                <a:cs typeface="Arial" charset="0"/>
              </a:rPr>
              <a:t>db.</a:t>
            </a:r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agg_slice</a:t>
            </a:r>
            <a:r>
              <a:rPr lang="en-US" sz="3200" dirty="0" err="1">
                <a:latin typeface="Arial" charset="0"/>
                <a:ea typeface="Arial" charset="0"/>
                <a:cs typeface="Arial" charset="0"/>
              </a:rPr>
              <a:t>.</a:t>
            </a:r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find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(</a:t>
            </a:r>
            <a:r>
              <a:rPr lang="zh-CN" altLang="en-US" sz="3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{</a:t>
            </a:r>
            <a:r>
              <a:rPr lang="zh-CN" altLang="en-US" sz="3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}</a:t>
            </a:r>
            <a:r>
              <a:rPr lang="zh-CN" altLang="en-US" sz="3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)</a:t>
            </a:r>
            <a:endParaRPr lang="en-US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$sort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$skip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$limit</a:t>
            </a:r>
          </a:p>
          <a:p>
            <a:r>
              <a:rPr lang="en-US" sz="3200" dirty="0" err="1">
                <a:latin typeface="Arial" charset="0"/>
                <a:ea typeface="Arial" charset="0"/>
                <a:cs typeface="Arial" charset="0"/>
              </a:rPr>
              <a:t>db.</a:t>
            </a:r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agg_slice</a:t>
            </a:r>
            <a:r>
              <a:rPr lang="en-US" sz="3200" dirty="0" err="1">
                <a:latin typeface="Arial" charset="0"/>
                <a:ea typeface="Arial" charset="0"/>
                <a:cs typeface="Arial" charset="0"/>
              </a:rPr>
              <a:t>.aggregate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(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	[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	{$sort:{a: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-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1}},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	{$skip: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},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	{$limit: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2</a:t>
            </a:r>
            <a:r>
              <a:rPr lang="en-US" sz="3200" dirty="0">
                <a:latin typeface="Arial" charset="0"/>
                <a:ea typeface="Arial" charset="0"/>
                <a:cs typeface="Arial" charset="0"/>
              </a:rPr>
              <a:t>}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	]</a:t>
            </a:r>
          </a:p>
          <a:p>
            <a:r>
              <a:rPr lang="en-US" sz="3200" dirty="0">
                <a:latin typeface="Arial" charset="0"/>
                <a:ea typeface="Arial" charset="0"/>
                <a:cs typeface="Arial" charset="0"/>
              </a:rPr>
              <a:t>)</a:t>
            </a:r>
          </a:p>
        </p:txBody>
      </p:sp>
      <p:cxnSp>
        <p:nvCxnSpPr>
          <p:cNvPr id="8" name="Straight Arrow Connector 5">
            <a:extLst>
              <a:ext uri="{FF2B5EF4-FFF2-40B4-BE49-F238E27FC236}">
                <a16:creationId xmlns:a16="http://schemas.microsoft.com/office/drawing/2014/main" id="{90B824E3-0153-CB43-9F7A-6B3F7C27C207}"/>
              </a:ext>
            </a:extLst>
          </p:cNvPr>
          <p:cNvCxnSpPr>
            <a:cxnSpLocks/>
          </p:cNvCxnSpPr>
          <p:nvPr/>
        </p:nvCxnSpPr>
        <p:spPr>
          <a:xfrm>
            <a:off x="7433188" y="4213539"/>
            <a:ext cx="5794477" cy="34000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6">
            <a:extLst>
              <a:ext uri="{FF2B5EF4-FFF2-40B4-BE49-F238E27FC236}">
                <a16:creationId xmlns:a16="http://schemas.microsoft.com/office/drawing/2014/main" id="{AC6792C3-1422-1346-A3B0-AA26E2352C1F}"/>
              </a:ext>
            </a:extLst>
          </p:cNvPr>
          <p:cNvSpPr/>
          <p:nvPr/>
        </p:nvSpPr>
        <p:spPr>
          <a:xfrm>
            <a:off x="13331856" y="3387216"/>
            <a:ext cx="9295445" cy="69865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result</a:t>
            </a:r>
          </a:p>
          <a:p>
            <a:r>
              <a:rPr lang="mr-I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1,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[ 1, 2, 3, 4 ] }</a:t>
            </a: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2,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[ 2, 3, 4, 5 ] }</a:t>
            </a: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3,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[ 3, 4, 5, 6 ] }</a:t>
            </a: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4,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[ 4, 5, 6, 7 ] }</a:t>
            </a: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5,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[ 5, 6, 7, 8 ] }</a:t>
            </a: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endParaRPr lang="en-US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$sort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、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$skip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、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$limit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result</a:t>
            </a:r>
          </a:p>
          <a:p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3, "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[ 3, 4, 5, 6 ] }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2, "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[ 2, 3, 4, 5 ] }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DF53DBBB-E6FD-024C-A9B0-CD3FB253B6C2}"/>
              </a:ext>
            </a:extLst>
          </p:cNvPr>
          <p:cNvCxnSpPr>
            <a:cxnSpLocks/>
          </p:cNvCxnSpPr>
          <p:nvPr/>
        </p:nvCxnSpPr>
        <p:spPr>
          <a:xfrm>
            <a:off x="7236543" y="8277539"/>
            <a:ext cx="5794477" cy="34000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22503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1D88E3EE-30DD-AD44-8B61-637DA75B4F72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232693" y="1227701"/>
            <a:ext cx="21918613" cy="1740998"/>
          </a:xfrm>
        </p:spPr>
        <p:txBody>
          <a:bodyPr/>
          <a:lstStyle/>
          <a:p>
            <a:r>
              <a:rPr lang="en-US" altLang="zh-CN" dirty="0">
                <a:latin typeface="Arial" charset="0"/>
                <a:ea typeface="Arial" charset="0"/>
                <a:cs typeface="Arial" charset="0"/>
              </a:rPr>
              <a:t>$merge</a:t>
            </a:r>
            <a:endParaRPr kumimoji="1" lang="zh-CN" altLang="en-US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61BC2041-B55E-CF4C-B94A-F4BFC8FADC21}"/>
              </a:ext>
            </a:extLst>
          </p:cNvPr>
          <p:cNvSpPr/>
          <p:nvPr/>
        </p:nvSpPr>
        <p:spPr>
          <a:xfrm>
            <a:off x="1145931" y="2838738"/>
            <a:ext cx="9184496" cy="1000273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find</a:t>
            </a:r>
            <a:endParaRPr lang="en-US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3200" dirty="0" err="1">
                <a:latin typeface="Arial" charset="0"/>
                <a:ea typeface="Arial" charset="0"/>
                <a:cs typeface="Arial" charset="0"/>
              </a:rPr>
              <a:t>db.</a:t>
            </a:r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agg_slice</a:t>
            </a:r>
            <a:r>
              <a:rPr lang="en-US" sz="3200" dirty="0" err="1">
                <a:latin typeface="Arial" charset="0"/>
                <a:ea typeface="Arial" charset="0"/>
                <a:cs typeface="Arial" charset="0"/>
              </a:rPr>
              <a:t>.</a:t>
            </a:r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find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(</a:t>
            </a:r>
            <a:r>
              <a:rPr lang="zh-CN" altLang="en-US" sz="3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{</a:t>
            </a:r>
            <a:r>
              <a:rPr lang="zh-CN" altLang="en-US" sz="3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}</a:t>
            </a:r>
            <a:r>
              <a:rPr lang="zh-CN" altLang="en-US" sz="3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)</a:t>
            </a:r>
            <a:endParaRPr lang="en-US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$out</a:t>
            </a:r>
          </a:p>
          <a:p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db.agg_slice.aggregate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(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	[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	{$project: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		{"</a:t>
            </a:r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new_a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":"$a"}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	},</a:t>
            </a:r>
          </a:p>
          <a:p>
            <a:r>
              <a:rPr lang="zh-CN" altLang="en-US" sz="3200" dirty="0">
                <a:latin typeface="Arial" charset="0"/>
                <a:ea typeface="Arial" charset="0"/>
                <a:cs typeface="Arial" charset="0"/>
              </a:rPr>
              <a:t>    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	</a:t>
            </a:r>
            <a:r>
              <a:rPr lang="en-US" altLang="zh-CN" sz="3200" dirty="0"/>
              <a:t>{ $merge</a:t>
            </a:r>
            <a:r>
              <a:rPr lang="en-US" altLang="zh-CN" dirty="0"/>
              <a:t>:</a:t>
            </a:r>
          </a:p>
          <a:p>
            <a:r>
              <a:rPr lang="en-US" altLang="zh-CN" sz="3200" dirty="0"/>
              <a:t>		 {</a:t>
            </a:r>
            <a:r>
              <a:rPr lang="en-US" altLang="zh-CN" sz="2800" dirty="0"/>
              <a:t>into</a:t>
            </a:r>
            <a:r>
              <a:rPr lang="en-US" altLang="zh-CN" sz="3200" dirty="0"/>
              <a:t>:</a:t>
            </a:r>
            <a:r>
              <a:rPr lang="en-US" altLang="zh-CN" sz="2800" dirty="0"/>
              <a:t>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"</a:t>
            </a:r>
            <a:r>
              <a:rPr lang="en-US" altLang="zh-CN" sz="3200" dirty="0" err="1"/>
              <a:t>agg_out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"</a:t>
            </a:r>
            <a:r>
              <a:rPr lang="en-US" altLang="zh-CN" sz="3200" dirty="0"/>
              <a:t>}</a:t>
            </a:r>
          </a:p>
          <a:p>
            <a:r>
              <a:rPr lang="en-US" altLang="zh-CN" sz="3200" dirty="0"/>
              <a:t>	}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	]</a:t>
            </a:r>
          </a:p>
          <a:p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)</a:t>
            </a:r>
          </a:p>
          <a:p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find</a:t>
            </a:r>
          </a:p>
          <a:p>
            <a:r>
              <a:rPr lang="en-US" sz="3200" dirty="0" err="1">
                <a:latin typeface="Arial" charset="0"/>
                <a:ea typeface="Arial" charset="0"/>
                <a:cs typeface="Arial" charset="0"/>
              </a:rPr>
              <a:t>db.</a:t>
            </a:r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agg_out</a:t>
            </a:r>
            <a:r>
              <a:rPr lang="en-US" sz="3200" dirty="0" err="1">
                <a:latin typeface="Arial" charset="0"/>
                <a:ea typeface="Arial" charset="0"/>
                <a:cs typeface="Arial" charset="0"/>
              </a:rPr>
              <a:t>.</a:t>
            </a:r>
            <a:r>
              <a:rPr lang="en-US" altLang="zh-CN" sz="3200" dirty="0" err="1">
                <a:latin typeface="Arial" charset="0"/>
                <a:ea typeface="Arial" charset="0"/>
                <a:cs typeface="Arial" charset="0"/>
              </a:rPr>
              <a:t>find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(</a:t>
            </a:r>
            <a:r>
              <a:rPr lang="zh-CN" altLang="en-US" sz="3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{</a:t>
            </a:r>
            <a:r>
              <a:rPr lang="zh-CN" altLang="en-US" sz="3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}</a:t>
            </a:r>
            <a:r>
              <a:rPr lang="zh-CN" altLang="en-US" sz="32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dirty="0">
                <a:latin typeface="Arial" charset="0"/>
                <a:ea typeface="Arial" charset="0"/>
                <a:cs typeface="Arial" charset="0"/>
              </a:rPr>
              <a:t>)</a:t>
            </a:r>
            <a:endParaRPr lang="en-US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" name="Straight Arrow Connector 5">
            <a:extLst>
              <a:ext uri="{FF2B5EF4-FFF2-40B4-BE49-F238E27FC236}">
                <a16:creationId xmlns:a16="http://schemas.microsoft.com/office/drawing/2014/main" id="{B3715CA9-1C0A-E143-B93B-BEA61DD148AC}"/>
              </a:ext>
            </a:extLst>
          </p:cNvPr>
          <p:cNvCxnSpPr>
            <a:cxnSpLocks/>
          </p:cNvCxnSpPr>
          <p:nvPr/>
        </p:nvCxnSpPr>
        <p:spPr>
          <a:xfrm>
            <a:off x="8089349" y="4033458"/>
            <a:ext cx="3395408" cy="0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6">
            <a:extLst>
              <a:ext uri="{FF2B5EF4-FFF2-40B4-BE49-F238E27FC236}">
                <a16:creationId xmlns:a16="http://schemas.microsoft.com/office/drawing/2014/main" id="{F15D88AF-8A08-324F-95B6-030D9BD50886}"/>
              </a:ext>
            </a:extLst>
          </p:cNvPr>
          <p:cNvSpPr/>
          <p:nvPr/>
        </p:nvSpPr>
        <p:spPr>
          <a:xfrm>
            <a:off x="11707283" y="2838738"/>
            <a:ext cx="11877365" cy="89562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result</a:t>
            </a:r>
          </a:p>
          <a:p>
            <a:r>
              <a:rPr lang="mr-I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1,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[ 1, 2, 3, 4 ] }</a:t>
            </a: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2,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[ 2, 3, 4, 5 ] }</a:t>
            </a: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3,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[ 3, 4, 5, 6 ] }</a:t>
            </a: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4,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[ 4, 5, 6, 7 ] }</a:t>
            </a: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sz="3200" dirty="0">
                <a:latin typeface="Arial" charset="0"/>
                <a:ea typeface="Arial" charset="0"/>
                <a:cs typeface="Arial" charset="0"/>
              </a:rPr>
              <a:t>{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a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5, "</a:t>
            </a:r>
            <a:r>
              <a:rPr lang="mr-IN" sz="3200" dirty="0" err="1">
                <a:latin typeface="Arial" charset="0"/>
                <a:ea typeface="Arial" charset="0"/>
                <a:cs typeface="Arial" charset="0"/>
              </a:rPr>
              <a:t>b</a:t>
            </a:r>
            <a:r>
              <a:rPr lang="mr-IN" sz="3200" dirty="0">
                <a:latin typeface="Arial" charset="0"/>
                <a:ea typeface="Arial" charset="0"/>
                <a:cs typeface="Arial" charset="0"/>
              </a:rPr>
              <a:t>" : [ 5, 6, 7, 8 ] }</a:t>
            </a:r>
            <a:endParaRPr lang="en-US" sz="3200" dirty="0">
              <a:latin typeface="Arial" charset="0"/>
              <a:ea typeface="Arial" charset="0"/>
              <a:cs typeface="Arial" charset="0"/>
            </a:endParaRPr>
          </a:p>
          <a:p>
            <a:endParaRPr lang="en-US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$out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result</a:t>
            </a:r>
          </a:p>
          <a:p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{ "_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id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ObjectId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("5caaf6c21f03d47b3bb1bd8d"), "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new_a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1 }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{ "_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id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ObjectId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("5caaf6e91f03d47b3bb1bd8e"), "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new_a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2 }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{ "_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id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ObjectId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("5caaf6ef1f03d47b3bb1bd8f"), "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new_a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3 }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{ "_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id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ObjectId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("5caaf6f31f03d47b3bb1bd90"), "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new_a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4 }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{ "_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id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ObjectId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("5caaf6f91f03d47b3bb1bd91"), "</a:t>
            </a:r>
            <a:r>
              <a:rPr lang="mr-IN" altLang="zh-CN" sz="3200" dirty="0" err="1">
                <a:latin typeface="Arial" charset="0"/>
                <a:ea typeface="Arial" charset="0"/>
                <a:cs typeface="Arial" charset="0"/>
              </a:rPr>
              <a:t>new_a</a:t>
            </a:r>
            <a:r>
              <a:rPr lang="mr-IN" altLang="zh-CN" sz="3200" dirty="0">
                <a:latin typeface="Arial" charset="0"/>
                <a:ea typeface="Arial" charset="0"/>
                <a:cs typeface="Arial" charset="0"/>
              </a:rPr>
              <a:t>" : 5 }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6" name="Straight Arrow Connector 9">
            <a:extLst>
              <a:ext uri="{FF2B5EF4-FFF2-40B4-BE49-F238E27FC236}">
                <a16:creationId xmlns:a16="http://schemas.microsoft.com/office/drawing/2014/main" id="{C63A9600-7ED2-0F47-9F44-A617E7046F6F}"/>
              </a:ext>
            </a:extLst>
          </p:cNvPr>
          <p:cNvCxnSpPr>
            <a:cxnSpLocks/>
          </p:cNvCxnSpPr>
          <p:nvPr/>
        </p:nvCxnSpPr>
        <p:spPr>
          <a:xfrm>
            <a:off x="7755561" y="9398814"/>
            <a:ext cx="3840459" cy="7779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6843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>
            <a:extLst>
              <a:ext uri="{FF2B5EF4-FFF2-40B4-BE49-F238E27FC236}">
                <a16:creationId xmlns:a16="http://schemas.microsoft.com/office/drawing/2014/main" id="{5643FEF8-F2A5-5F44-85F0-9A77CFC8189D}"/>
              </a:ext>
            </a:extLst>
          </p:cNvPr>
          <p:cNvSpPr/>
          <p:nvPr/>
        </p:nvSpPr>
        <p:spPr>
          <a:xfrm>
            <a:off x="1174469" y="7379333"/>
            <a:ext cx="22379932" cy="9455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75920" marR="10160" indent="-351790">
              <a:lnSpc>
                <a:spcPts val="6000"/>
              </a:lnSpc>
              <a:spcBef>
                <a:spcPts val="1000"/>
              </a:spcBef>
              <a:buFont typeface="Arial"/>
              <a:buChar char="•"/>
              <a:tabLst>
                <a:tab pos="377190" algn="l"/>
              </a:tabLst>
            </a:pPr>
            <a:r>
              <a:rPr lang="en-US" altLang="zh-CN" sz="8800" dirty="0"/>
              <a:t> </a:t>
            </a:r>
            <a:r>
              <a:rPr lang="zh-CN" altLang="zh-CN" sz="8800" dirty="0"/>
              <a:t>常见应用场景</a:t>
            </a:r>
            <a:r>
              <a:rPr lang="zh-CN" altLang="en-US" sz="8800" dirty="0"/>
              <a:t>示例</a:t>
            </a:r>
            <a:endParaRPr kumimoji="1" lang="zh-CN" altLang="en-US" sz="8800" dirty="0"/>
          </a:p>
        </p:txBody>
      </p:sp>
    </p:spTree>
    <p:extLst>
      <p:ext uri="{BB962C8B-B14F-4D97-AF65-F5344CB8AC3E}">
        <p14:creationId xmlns:p14="http://schemas.microsoft.com/office/powerpoint/2010/main" val="3926715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1D88E3EE-30DD-AD44-8B61-637DA75B4F7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kumimoji="1" lang="zh-CN" altLang="en-US" dirty="0"/>
              <a:t>示例：文档计数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DDDF386-18D2-5A48-A0F8-7B67A93F692B}"/>
              </a:ext>
            </a:extLst>
          </p:cNvPr>
          <p:cNvSpPr/>
          <p:nvPr/>
        </p:nvSpPr>
        <p:spPr>
          <a:xfrm>
            <a:off x="1056284" y="3165261"/>
            <a:ext cx="9184496" cy="846385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cs typeface="Arial" charset="0"/>
              </a:rPr>
              <a:t>SQL Example</a:t>
            </a:r>
          </a:p>
          <a:p>
            <a:endParaRPr lang="en-US" sz="3200" b="1" i="1" dirty="0">
              <a:solidFill>
                <a:schemeClr val="accent4"/>
              </a:solidFill>
              <a:latin typeface="Arial" charset="0"/>
              <a:cs typeface="Arial" charset="0"/>
            </a:endParaRPr>
          </a:p>
          <a:p>
            <a:r>
              <a:rPr lang="en-US" altLang="zh-CN" sz="3200" dirty="0">
                <a:latin typeface="Arial" charset="0"/>
                <a:cs typeface="Arial" charset="0"/>
              </a:rPr>
              <a:t>SELECT</a:t>
            </a:r>
          </a:p>
          <a:p>
            <a:r>
              <a:rPr lang="en-US" altLang="zh-CN" sz="3200" dirty="0">
                <a:latin typeface="Arial" charset="0"/>
                <a:cs typeface="Arial" charset="0"/>
              </a:rPr>
              <a:t>	 COUNT(*) AS count </a:t>
            </a:r>
          </a:p>
          <a:p>
            <a:r>
              <a:rPr lang="en-US" altLang="zh-CN" sz="3200" dirty="0">
                <a:latin typeface="Arial" charset="0"/>
                <a:cs typeface="Arial" charset="0"/>
              </a:rPr>
              <a:t>		FROM orders</a:t>
            </a: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" name="Straight Arrow Connector 5">
            <a:extLst>
              <a:ext uri="{FF2B5EF4-FFF2-40B4-BE49-F238E27FC236}">
                <a16:creationId xmlns:a16="http://schemas.microsoft.com/office/drawing/2014/main" id="{D3BFD541-ED1A-2B44-84C3-F902902B1259}"/>
              </a:ext>
            </a:extLst>
          </p:cNvPr>
          <p:cNvCxnSpPr>
            <a:cxnSpLocks/>
          </p:cNvCxnSpPr>
          <p:nvPr/>
        </p:nvCxnSpPr>
        <p:spPr>
          <a:xfrm>
            <a:off x="8077415" y="4445835"/>
            <a:ext cx="3395408" cy="0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6">
            <a:extLst>
              <a:ext uri="{FF2B5EF4-FFF2-40B4-BE49-F238E27FC236}">
                <a16:creationId xmlns:a16="http://schemas.microsoft.com/office/drawing/2014/main" id="{AC842E96-2A35-ED4B-98D2-608825B7A14C}"/>
              </a:ext>
            </a:extLst>
          </p:cNvPr>
          <p:cNvSpPr/>
          <p:nvPr/>
        </p:nvSpPr>
        <p:spPr>
          <a:xfrm>
            <a:off x="11725212" y="3165261"/>
            <a:ext cx="11877365" cy="846385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MongoDB Example</a:t>
            </a: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altLang="zh-CN" sz="3200" dirty="0" err="1">
                <a:latin typeface="Arial" charset="0"/>
                <a:cs typeface="Arial" charset="0"/>
              </a:rPr>
              <a:t>db.orders.aggregate</a:t>
            </a:r>
            <a:r>
              <a:rPr lang="en-US" altLang="zh-CN" sz="3200" dirty="0">
                <a:latin typeface="Arial" charset="0"/>
                <a:cs typeface="Arial" charset="0"/>
              </a:rPr>
              <a:t>( [ </a:t>
            </a:r>
          </a:p>
          <a:p>
            <a:r>
              <a:rPr lang="en-US" altLang="zh-CN" sz="3200" dirty="0">
                <a:latin typeface="Arial" charset="0"/>
                <a:cs typeface="Arial" charset="0"/>
              </a:rPr>
              <a:t>	{ $group: { </a:t>
            </a:r>
          </a:p>
          <a:p>
            <a:r>
              <a:rPr lang="en-US" altLang="zh-CN" sz="3200" dirty="0">
                <a:latin typeface="Arial" charset="0"/>
                <a:cs typeface="Arial" charset="0"/>
              </a:rPr>
              <a:t>		_id: null, </a:t>
            </a:r>
          </a:p>
          <a:p>
            <a:r>
              <a:rPr lang="en-US" altLang="zh-CN" sz="3200" dirty="0">
                <a:latin typeface="Arial" charset="0"/>
                <a:cs typeface="Arial" charset="0"/>
              </a:rPr>
              <a:t>		count: { $sum: 1 } } </a:t>
            </a:r>
          </a:p>
          <a:p>
            <a:r>
              <a:rPr lang="en-US" altLang="zh-CN" sz="3200" dirty="0">
                <a:latin typeface="Arial" charset="0"/>
                <a:cs typeface="Arial" charset="0"/>
              </a:rPr>
              <a:t>	}</a:t>
            </a:r>
          </a:p>
          <a:p>
            <a:r>
              <a:rPr lang="en-US" altLang="zh-CN" sz="3200" dirty="0">
                <a:latin typeface="Arial" charset="0"/>
                <a:cs typeface="Arial" charset="0"/>
              </a:rPr>
              <a:t> ] )</a:t>
            </a: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6" name="Straight Arrow Connector 9">
            <a:extLst>
              <a:ext uri="{FF2B5EF4-FFF2-40B4-BE49-F238E27FC236}">
                <a16:creationId xmlns:a16="http://schemas.microsoft.com/office/drawing/2014/main" id="{2DC91D26-56EF-564C-9CB3-F2C4BF7D3D29}"/>
              </a:ext>
            </a:extLst>
          </p:cNvPr>
          <p:cNvCxnSpPr>
            <a:cxnSpLocks/>
          </p:cNvCxnSpPr>
          <p:nvPr/>
        </p:nvCxnSpPr>
        <p:spPr>
          <a:xfrm>
            <a:off x="7632364" y="9256037"/>
            <a:ext cx="3840459" cy="7779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3207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内容占位符 22">
            <a:extLst>
              <a:ext uri="{FF2B5EF4-FFF2-40B4-BE49-F238E27FC236}">
                <a16:creationId xmlns:a16="http://schemas.microsoft.com/office/drawing/2014/main" id="{D2477802-7F08-4E45-B6D7-1224C247E40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zh-CN" altLang="en-US" dirty="0"/>
              <a:t>目录</a:t>
            </a:r>
          </a:p>
        </p:txBody>
      </p:sp>
      <p:sp>
        <p:nvSpPr>
          <p:cNvPr id="22" name="内容占位符 21">
            <a:extLst>
              <a:ext uri="{FF2B5EF4-FFF2-40B4-BE49-F238E27FC236}">
                <a16:creationId xmlns:a16="http://schemas.microsoft.com/office/drawing/2014/main" id="{0403F0B4-BE2C-414A-BA76-E29EC5CD8C2D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ln>
            <a:solidFill>
              <a:schemeClr val="tx1"/>
            </a:solidFill>
          </a:ln>
        </p:spPr>
        <p:txBody>
          <a:bodyPr anchor="ctr"/>
          <a:lstStyle/>
          <a:p>
            <a:pPr marL="1752358" lvl="1" indent="-685800">
              <a:buFont typeface="Arial" panose="020B0604020202020204" pitchFamily="34" charset="0"/>
              <a:buChar char="•"/>
            </a:pPr>
            <a:r>
              <a:rPr lang="zh-CN" altLang="en-US" dirty="0"/>
              <a:t>第一节 基本概念与使用</a:t>
            </a:r>
            <a:endParaRPr lang="en-US" altLang="zh-CN" dirty="0"/>
          </a:p>
          <a:p>
            <a:pPr marL="1752358" lvl="1" indent="-685800">
              <a:buFont typeface="Arial" panose="020B0604020202020204" pitchFamily="34" charset="0"/>
              <a:buChar char="•"/>
            </a:pPr>
            <a:r>
              <a:rPr lang="zh-CN" altLang="en-US" dirty="0"/>
              <a:t>第二节 </a:t>
            </a:r>
            <a:r>
              <a:rPr lang="zh-CN" altLang="zh-CN" dirty="0"/>
              <a:t>常见应用场景</a:t>
            </a:r>
            <a:r>
              <a:rPr lang="zh-CN" altLang="en-US" dirty="0"/>
              <a:t>示例</a:t>
            </a:r>
            <a:endParaRPr lang="en-US" altLang="zh-CN" dirty="0"/>
          </a:p>
          <a:p>
            <a:pPr marL="1752358" lvl="1" indent="-685800">
              <a:buFont typeface="Arial" panose="020B0604020202020204" pitchFamily="34" charset="0"/>
              <a:buChar char="•"/>
            </a:pPr>
            <a:r>
              <a:rPr lang="zh-CN" altLang="en-US" dirty="0"/>
              <a:t>第三节 视图介绍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305099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1D88E3EE-30DD-AD44-8B61-637DA75B4F7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kumimoji="1" lang="zh-CN" altLang="en-US" dirty="0"/>
              <a:t>示例：文档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DDDF386-18D2-5A48-A0F8-7B67A93F692B}"/>
              </a:ext>
            </a:extLst>
          </p:cNvPr>
          <p:cNvSpPr/>
          <p:nvPr/>
        </p:nvSpPr>
        <p:spPr>
          <a:xfrm>
            <a:off x="1219200" y="3370638"/>
            <a:ext cx="9184496" cy="846385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文档样例</a:t>
            </a:r>
            <a:endParaRPr lang="en-US" altLang="zh-CN" sz="3200" b="1" i="1" dirty="0">
              <a:solidFill>
                <a:schemeClr val="accent4"/>
              </a:solidFill>
              <a:latin typeface="Arial" charset="0"/>
              <a:cs typeface="Arial" charset="0"/>
            </a:endParaRPr>
          </a:p>
          <a:p>
            <a:endParaRPr lang="en-US" sz="3200" b="1" i="1" dirty="0">
              <a:solidFill>
                <a:schemeClr val="accent4"/>
              </a:solidFill>
              <a:latin typeface="Arial" charset="0"/>
              <a:cs typeface="Arial" charset="0"/>
            </a:endParaRPr>
          </a:p>
          <a:p>
            <a:r>
              <a:rPr lang="en-US" altLang="zh-CN" sz="3200" dirty="0">
                <a:latin typeface="Arial" charset="0"/>
                <a:cs typeface="Arial" charset="0"/>
              </a:rPr>
              <a:t>{</a:t>
            </a:r>
          </a:p>
          <a:p>
            <a:r>
              <a:rPr lang="en-US" altLang="zh-CN" sz="3200" dirty="0">
                <a:latin typeface="Arial" charset="0"/>
                <a:cs typeface="Arial" charset="0"/>
              </a:rPr>
              <a:t>  </a:t>
            </a:r>
            <a:r>
              <a:rPr lang="en-US" altLang="zh-CN" sz="3200" dirty="0" err="1">
                <a:latin typeface="Arial" charset="0"/>
                <a:cs typeface="Arial" charset="0"/>
              </a:rPr>
              <a:t>cust_id</a:t>
            </a:r>
            <a:r>
              <a:rPr lang="en-US" altLang="zh-CN" sz="3200" dirty="0">
                <a:latin typeface="Arial" charset="0"/>
                <a:cs typeface="Arial" charset="0"/>
              </a:rPr>
              <a:t>: "abc123",</a:t>
            </a:r>
          </a:p>
          <a:p>
            <a:r>
              <a:rPr lang="en-US" altLang="zh-CN" sz="3200" dirty="0">
                <a:latin typeface="Arial" charset="0"/>
                <a:cs typeface="Arial" charset="0"/>
              </a:rPr>
              <a:t>  </a:t>
            </a:r>
            <a:r>
              <a:rPr lang="en-US" altLang="zh-CN" sz="3200" dirty="0" err="1">
                <a:latin typeface="Arial" charset="0"/>
                <a:cs typeface="Arial" charset="0"/>
              </a:rPr>
              <a:t>ord_date</a:t>
            </a:r>
            <a:r>
              <a:rPr lang="en-US" altLang="zh-CN" sz="3200" dirty="0">
                <a:latin typeface="Arial" charset="0"/>
                <a:cs typeface="Arial" charset="0"/>
              </a:rPr>
              <a:t>: </a:t>
            </a:r>
            <a:r>
              <a:rPr lang="en-US" altLang="zh-CN" sz="3200" dirty="0" err="1">
                <a:latin typeface="Arial" charset="0"/>
                <a:cs typeface="Arial" charset="0"/>
              </a:rPr>
              <a:t>ISODate</a:t>
            </a:r>
            <a:r>
              <a:rPr lang="en-US" altLang="zh-CN" sz="3200" dirty="0">
                <a:latin typeface="Arial" charset="0"/>
                <a:cs typeface="Arial" charset="0"/>
              </a:rPr>
              <a:t>("2012-11-02T17:04:11.102Z"),</a:t>
            </a:r>
          </a:p>
          <a:p>
            <a:r>
              <a:rPr lang="en-US" altLang="zh-CN" sz="3200" dirty="0">
                <a:latin typeface="Arial" charset="0"/>
                <a:cs typeface="Arial" charset="0"/>
              </a:rPr>
              <a:t>  status: 'A',</a:t>
            </a:r>
          </a:p>
          <a:p>
            <a:r>
              <a:rPr lang="en-US" altLang="zh-CN" sz="3200" dirty="0">
                <a:latin typeface="Arial" charset="0"/>
                <a:cs typeface="Arial" charset="0"/>
              </a:rPr>
              <a:t>  price: 50,</a:t>
            </a:r>
          </a:p>
          <a:p>
            <a:r>
              <a:rPr lang="en-US" altLang="zh-CN" sz="3200" dirty="0">
                <a:latin typeface="Arial" charset="0"/>
                <a:cs typeface="Arial" charset="0"/>
              </a:rPr>
              <a:t>  items: [ { </a:t>
            </a:r>
            <a:r>
              <a:rPr lang="en-US" altLang="zh-CN" sz="3200" dirty="0" err="1">
                <a:latin typeface="Arial" charset="0"/>
                <a:cs typeface="Arial" charset="0"/>
              </a:rPr>
              <a:t>sku</a:t>
            </a:r>
            <a:r>
              <a:rPr lang="en-US" altLang="zh-CN" sz="3200" dirty="0">
                <a:latin typeface="Arial" charset="0"/>
                <a:cs typeface="Arial" charset="0"/>
              </a:rPr>
              <a:t>: "xxx", qty: 25, price: 1 },</a:t>
            </a:r>
          </a:p>
          <a:p>
            <a:r>
              <a:rPr lang="en-US" altLang="zh-CN" sz="3200" dirty="0">
                <a:latin typeface="Arial" charset="0"/>
                <a:cs typeface="Arial" charset="0"/>
              </a:rPr>
              <a:t>           { </a:t>
            </a:r>
            <a:r>
              <a:rPr lang="en-US" altLang="zh-CN" sz="3200" dirty="0" err="1">
                <a:latin typeface="Arial" charset="0"/>
                <a:cs typeface="Arial" charset="0"/>
              </a:rPr>
              <a:t>sku</a:t>
            </a:r>
            <a:r>
              <a:rPr lang="en-US" altLang="zh-CN" sz="3200" dirty="0">
                <a:latin typeface="Arial" charset="0"/>
                <a:cs typeface="Arial" charset="0"/>
              </a:rPr>
              <a:t>: "</a:t>
            </a:r>
            <a:r>
              <a:rPr lang="en-US" altLang="zh-CN" sz="3200" dirty="0" err="1">
                <a:latin typeface="Arial" charset="0"/>
                <a:cs typeface="Arial" charset="0"/>
              </a:rPr>
              <a:t>yyy</a:t>
            </a:r>
            <a:r>
              <a:rPr lang="en-US" altLang="zh-CN" sz="3200" dirty="0">
                <a:latin typeface="Arial" charset="0"/>
                <a:cs typeface="Arial" charset="0"/>
              </a:rPr>
              <a:t>", qty: 25, price: 1 } ]</a:t>
            </a:r>
          </a:p>
          <a:p>
            <a:r>
              <a:rPr lang="en-US" altLang="zh-CN" sz="3200" dirty="0">
                <a:latin typeface="Arial" charset="0"/>
                <a:cs typeface="Arial" charset="0"/>
              </a:rPr>
              <a:t>}</a:t>
            </a:r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" name="Straight Arrow Connector 5">
            <a:extLst>
              <a:ext uri="{FF2B5EF4-FFF2-40B4-BE49-F238E27FC236}">
                <a16:creationId xmlns:a16="http://schemas.microsoft.com/office/drawing/2014/main" id="{D3BFD541-ED1A-2B44-84C3-F902902B1259}"/>
              </a:ext>
            </a:extLst>
          </p:cNvPr>
          <p:cNvCxnSpPr>
            <a:cxnSpLocks/>
          </p:cNvCxnSpPr>
          <p:nvPr/>
        </p:nvCxnSpPr>
        <p:spPr>
          <a:xfrm>
            <a:off x="8162618" y="4565358"/>
            <a:ext cx="3395408" cy="0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6">
            <a:extLst>
              <a:ext uri="{FF2B5EF4-FFF2-40B4-BE49-F238E27FC236}">
                <a16:creationId xmlns:a16="http://schemas.microsoft.com/office/drawing/2014/main" id="{AC842E96-2A35-ED4B-98D2-608825B7A14C}"/>
              </a:ext>
            </a:extLst>
          </p:cNvPr>
          <p:cNvSpPr/>
          <p:nvPr/>
        </p:nvSpPr>
        <p:spPr>
          <a:xfrm>
            <a:off x="11780552" y="3370638"/>
            <a:ext cx="11877365" cy="846385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</a:t>
            </a:r>
            <a:r>
              <a:rPr lang="en-US" sz="3200" b="1" i="1" dirty="0" err="1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文档样例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 订单样例</a:t>
            </a:r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altLang="zh-CN" sz="3200" dirty="0">
                <a:latin typeface="Arial" charset="0"/>
                <a:cs typeface="Arial" charset="0"/>
              </a:rPr>
              <a:t>{</a:t>
            </a:r>
          </a:p>
          <a:p>
            <a:r>
              <a:rPr lang="en-US" altLang="zh-CN" sz="3200" dirty="0">
                <a:latin typeface="Arial" charset="0"/>
                <a:cs typeface="Arial" charset="0"/>
              </a:rPr>
              <a:t>  </a:t>
            </a:r>
            <a:r>
              <a:rPr lang="en-US" altLang="zh-CN" sz="3200" dirty="0" err="1">
                <a:latin typeface="Arial" charset="0"/>
                <a:cs typeface="Arial" charset="0"/>
              </a:rPr>
              <a:t>cust_id</a:t>
            </a:r>
            <a:r>
              <a:rPr lang="en-US" altLang="zh-CN" sz="3200" dirty="0">
                <a:latin typeface="Arial" charset="0"/>
                <a:cs typeface="Arial" charset="0"/>
              </a:rPr>
              <a:t>: “abc123”,</a:t>
            </a:r>
            <a:r>
              <a:rPr lang="zh-CN" altLang="en-US" sz="3200" dirty="0">
                <a:latin typeface="Arial" charset="0"/>
                <a:cs typeface="Arial" charset="0"/>
              </a:rPr>
              <a:t>   </a:t>
            </a:r>
            <a:r>
              <a:rPr lang="en-US" altLang="zh-CN" sz="3200" dirty="0">
                <a:latin typeface="Arial" charset="0"/>
                <a:cs typeface="Arial" charset="0"/>
              </a:rPr>
              <a:t>//</a:t>
            </a:r>
            <a:r>
              <a:rPr lang="zh-CN" altLang="en-US" sz="3200" dirty="0">
                <a:latin typeface="Arial" charset="0"/>
                <a:cs typeface="Arial" charset="0"/>
              </a:rPr>
              <a:t>  客户 </a:t>
            </a:r>
            <a:r>
              <a:rPr lang="en-US" altLang="zh-CN" sz="3200" dirty="0">
                <a:latin typeface="Arial" charset="0"/>
                <a:cs typeface="Arial" charset="0"/>
              </a:rPr>
              <a:t>id</a:t>
            </a:r>
          </a:p>
          <a:p>
            <a:r>
              <a:rPr lang="en-US" altLang="zh-CN" sz="3200" dirty="0">
                <a:latin typeface="Arial" charset="0"/>
                <a:cs typeface="Arial" charset="0"/>
              </a:rPr>
              <a:t>  </a:t>
            </a:r>
            <a:r>
              <a:rPr lang="en-US" altLang="zh-CN" sz="3200" dirty="0" err="1">
                <a:latin typeface="Arial" charset="0"/>
                <a:cs typeface="Arial" charset="0"/>
              </a:rPr>
              <a:t>ord_date</a:t>
            </a:r>
            <a:r>
              <a:rPr lang="en-US" altLang="zh-CN" sz="3200" dirty="0">
                <a:latin typeface="Arial" charset="0"/>
                <a:cs typeface="Arial" charset="0"/>
              </a:rPr>
              <a:t>: </a:t>
            </a:r>
            <a:r>
              <a:rPr lang="en-US" altLang="zh-CN" sz="3200" dirty="0" err="1">
                <a:latin typeface="Arial" charset="0"/>
                <a:cs typeface="Arial" charset="0"/>
              </a:rPr>
              <a:t>ISODate</a:t>
            </a:r>
            <a:r>
              <a:rPr lang="en-US" altLang="zh-CN" sz="3200" dirty="0">
                <a:latin typeface="Arial" charset="0"/>
                <a:cs typeface="Arial" charset="0"/>
              </a:rPr>
              <a:t>(“2012-11-02T17:04:11.102Z”)</a:t>
            </a:r>
            <a:r>
              <a:rPr lang="zh-CN" altLang="en-US" sz="3200" dirty="0">
                <a:latin typeface="Arial" charset="0"/>
                <a:cs typeface="Arial" charset="0"/>
              </a:rPr>
              <a:t> </a:t>
            </a:r>
            <a:r>
              <a:rPr lang="en-US" altLang="zh-CN" sz="3200" dirty="0">
                <a:latin typeface="Arial" charset="0"/>
                <a:cs typeface="Arial" charset="0"/>
              </a:rPr>
              <a:t>,</a:t>
            </a:r>
            <a:r>
              <a:rPr lang="zh-CN" altLang="en-US" sz="3200" dirty="0">
                <a:latin typeface="Arial" charset="0"/>
                <a:cs typeface="Arial" charset="0"/>
              </a:rPr>
              <a:t>  </a:t>
            </a:r>
            <a:r>
              <a:rPr lang="en-US" altLang="zh-CN" sz="3200" dirty="0">
                <a:latin typeface="Arial" charset="0"/>
                <a:cs typeface="Arial" charset="0"/>
              </a:rPr>
              <a:t>//</a:t>
            </a:r>
            <a:r>
              <a:rPr lang="zh-CN" altLang="en-US" sz="3200" dirty="0">
                <a:latin typeface="Arial" charset="0"/>
                <a:cs typeface="Arial" charset="0"/>
              </a:rPr>
              <a:t>  下单时间</a:t>
            </a:r>
            <a:endParaRPr lang="en-US" altLang="zh-CN" sz="3200" dirty="0">
              <a:latin typeface="Arial" charset="0"/>
              <a:cs typeface="Arial" charset="0"/>
            </a:endParaRPr>
          </a:p>
          <a:p>
            <a:r>
              <a:rPr lang="en-US" altLang="zh-CN" sz="3200" dirty="0">
                <a:latin typeface="Arial" charset="0"/>
                <a:cs typeface="Arial" charset="0"/>
              </a:rPr>
              <a:t>  status: ‘A‘,</a:t>
            </a:r>
            <a:r>
              <a:rPr lang="zh-CN" altLang="en-US" sz="3200" dirty="0">
                <a:latin typeface="Arial" charset="0"/>
                <a:cs typeface="Arial" charset="0"/>
              </a:rPr>
              <a:t>     </a:t>
            </a:r>
            <a:r>
              <a:rPr lang="en-US" altLang="zh-CN" sz="3200" dirty="0">
                <a:latin typeface="Arial" charset="0"/>
                <a:cs typeface="Arial" charset="0"/>
              </a:rPr>
              <a:t>	//</a:t>
            </a:r>
            <a:r>
              <a:rPr lang="zh-CN" altLang="en-US" sz="3200" dirty="0">
                <a:latin typeface="Arial" charset="0"/>
                <a:cs typeface="Arial" charset="0"/>
              </a:rPr>
              <a:t>订单状态</a:t>
            </a:r>
            <a:endParaRPr lang="en-US" altLang="zh-CN" sz="3200" dirty="0">
              <a:latin typeface="Arial" charset="0"/>
              <a:cs typeface="Arial" charset="0"/>
            </a:endParaRPr>
          </a:p>
          <a:p>
            <a:r>
              <a:rPr lang="en-US" altLang="zh-CN" sz="3200" dirty="0">
                <a:latin typeface="Arial" charset="0"/>
                <a:cs typeface="Arial" charset="0"/>
              </a:rPr>
              <a:t>  price: 50,</a:t>
            </a:r>
            <a:r>
              <a:rPr lang="zh-CN" altLang="en-US" sz="3200" dirty="0">
                <a:latin typeface="Arial" charset="0"/>
                <a:cs typeface="Arial" charset="0"/>
              </a:rPr>
              <a:t>   </a:t>
            </a:r>
            <a:r>
              <a:rPr lang="en-US" altLang="zh-CN" sz="3200" dirty="0">
                <a:latin typeface="Arial" charset="0"/>
                <a:cs typeface="Arial" charset="0"/>
              </a:rPr>
              <a:t>	//</a:t>
            </a:r>
            <a:r>
              <a:rPr lang="zh-CN" altLang="en-US" sz="3200" dirty="0">
                <a:latin typeface="Arial" charset="0"/>
                <a:cs typeface="Arial" charset="0"/>
              </a:rPr>
              <a:t>  总金额</a:t>
            </a:r>
            <a:endParaRPr lang="en-US" altLang="zh-CN" sz="3200" dirty="0">
              <a:latin typeface="Arial" charset="0"/>
              <a:cs typeface="Arial" charset="0"/>
            </a:endParaRPr>
          </a:p>
          <a:p>
            <a:r>
              <a:rPr lang="en-US" altLang="zh-CN" sz="3200" dirty="0">
                <a:latin typeface="Arial" charset="0"/>
                <a:cs typeface="Arial" charset="0"/>
              </a:rPr>
              <a:t>  items: [ </a:t>
            </a:r>
            <a:r>
              <a:rPr lang="zh-CN" altLang="en-US" sz="3200" dirty="0">
                <a:latin typeface="Arial" charset="0"/>
                <a:cs typeface="Arial" charset="0"/>
              </a:rPr>
              <a:t>   </a:t>
            </a:r>
            <a:r>
              <a:rPr lang="en-US" altLang="zh-CN" sz="3200" dirty="0">
                <a:latin typeface="Arial" charset="0"/>
                <a:cs typeface="Arial" charset="0"/>
              </a:rPr>
              <a:t>	//</a:t>
            </a:r>
            <a:r>
              <a:rPr lang="zh-CN" altLang="en-US" sz="3200" dirty="0">
                <a:latin typeface="Arial" charset="0"/>
                <a:cs typeface="Arial" charset="0"/>
              </a:rPr>
              <a:t>  子订单</a:t>
            </a:r>
            <a:endParaRPr lang="en-US" altLang="zh-CN" sz="3200" dirty="0">
              <a:latin typeface="Arial" charset="0"/>
              <a:cs typeface="Arial" charset="0"/>
            </a:endParaRPr>
          </a:p>
          <a:p>
            <a:r>
              <a:rPr lang="en-US" altLang="zh-CN" sz="3200" dirty="0">
                <a:latin typeface="Arial" charset="0"/>
                <a:cs typeface="Arial" charset="0"/>
              </a:rPr>
              <a:t>{ </a:t>
            </a:r>
            <a:r>
              <a:rPr lang="en-US" altLang="zh-CN" sz="3200" dirty="0" err="1">
                <a:latin typeface="Arial" charset="0"/>
                <a:cs typeface="Arial" charset="0"/>
              </a:rPr>
              <a:t>sku</a:t>
            </a:r>
            <a:r>
              <a:rPr lang="en-US" altLang="zh-CN" sz="3200" dirty="0">
                <a:latin typeface="Arial" charset="0"/>
                <a:cs typeface="Arial" charset="0"/>
              </a:rPr>
              <a:t>: "xxx", qty: 25, price: 1 },</a:t>
            </a:r>
          </a:p>
          <a:p>
            <a:r>
              <a:rPr lang="en-US" altLang="zh-CN" sz="3200" dirty="0">
                <a:latin typeface="Arial" charset="0"/>
                <a:cs typeface="Arial" charset="0"/>
              </a:rPr>
              <a:t>{ </a:t>
            </a:r>
            <a:r>
              <a:rPr lang="en-US" altLang="zh-CN" sz="3200" dirty="0" err="1">
                <a:latin typeface="Arial" charset="0"/>
                <a:cs typeface="Arial" charset="0"/>
              </a:rPr>
              <a:t>sku</a:t>
            </a:r>
            <a:r>
              <a:rPr lang="en-US" altLang="zh-CN" sz="3200" dirty="0">
                <a:latin typeface="Arial" charset="0"/>
                <a:cs typeface="Arial" charset="0"/>
              </a:rPr>
              <a:t>: "</a:t>
            </a:r>
            <a:r>
              <a:rPr lang="en-US" altLang="zh-CN" sz="3200" dirty="0" err="1">
                <a:latin typeface="Arial" charset="0"/>
                <a:cs typeface="Arial" charset="0"/>
              </a:rPr>
              <a:t>yyy</a:t>
            </a:r>
            <a:r>
              <a:rPr lang="en-US" altLang="zh-CN" sz="3200" dirty="0">
                <a:latin typeface="Arial" charset="0"/>
                <a:cs typeface="Arial" charset="0"/>
              </a:rPr>
              <a:t>", qty: 25, price: 1 } </a:t>
            </a:r>
          </a:p>
          <a:p>
            <a:r>
              <a:rPr lang="en-US" altLang="zh-CN" sz="3200" dirty="0">
                <a:latin typeface="Arial" charset="0"/>
                <a:cs typeface="Arial" charset="0"/>
              </a:rPr>
              <a:t>]</a:t>
            </a:r>
          </a:p>
          <a:p>
            <a:r>
              <a:rPr lang="en-US" altLang="zh-CN" sz="3200" dirty="0">
                <a:latin typeface="Arial" charset="0"/>
                <a:cs typeface="Arial" charset="0"/>
              </a:rPr>
              <a:t>}</a:t>
            </a:r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6" name="Straight Arrow Connector 9">
            <a:extLst>
              <a:ext uri="{FF2B5EF4-FFF2-40B4-BE49-F238E27FC236}">
                <a16:creationId xmlns:a16="http://schemas.microsoft.com/office/drawing/2014/main" id="{2DC91D26-56EF-564C-9CB3-F2C4BF7D3D29}"/>
              </a:ext>
            </a:extLst>
          </p:cNvPr>
          <p:cNvCxnSpPr>
            <a:cxnSpLocks/>
          </p:cNvCxnSpPr>
          <p:nvPr/>
        </p:nvCxnSpPr>
        <p:spPr>
          <a:xfrm>
            <a:off x="7705633" y="9912784"/>
            <a:ext cx="3840459" cy="7779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9689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1D88E3EE-30DD-AD44-8B61-637DA75B4F7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kumimoji="1" lang="zh-CN" altLang="en-US" dirty="0">
                <a:solidFill>
                  <a:srgbClr val="212121"/>
                </a:solidFill>
                <a:latin typeface="Noto Sans CJK JP Medium"/>
              </a:rPr>
              <a:t>示例：字段值累加</a:t>
            </a:r>
            <a:endParaRPr kumimoji="1" lang="zh-CN" altLang="en-US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406EBF6-D37E-0E42-AA53-8161445D2BAC}"/>
              </a:ext>
            </a:extLst>
          </p:cNvPr>
          <p:cNvSpPr/>
          <p:nvPr/>
        </p:nvSpPr>
        <p:spPr>
          <a:xfrm>
            <a:off x="1219200" y="3394550"/>
            <a:ext cx="9184496" cy="815607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cs typeface="Arial" charset="0"/>
              </a:rPr>
              <a:t>SQL Example</a:t>
            </a:r>
          </a:p>
          <a:p>
            <a:endParaRPr lang="en-US" sz="3200" b="1" i="1" dirty="0">
              <a:solidFill>
                <a:schemeClr val="accent4"/>
              </a:solidFill>
              <a:latin typeface="Arial" charset="0"/>
              <a:cs typeface="Arial" charset="0"/>
            </a:endParaRPr>
          </a:p>
          <a:p>
            <a:r>
              <a:rPr lang="en-US" altLang="zh-CN" sz="3200" b="1" dirty="0">
                <a:latin typeface="Arial" panose="020B0604020202020204" pitchFamily="34" charset="0"/>
                <a:cs typeface="Arial" panose="020B0604020202020204" pitchFamily="34" charset="0"/>
              </a:rPr>
              <a:t>SELECT</a:t>
            </a:r>
            <a:r>
              <a:rPr lang="en-US" altLang="zh-CN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altLang="zh-CN" sz="3200" b="1" dirty="0">
                <a:latin typeface="Arial" panose="020B0604020202020204" pitchFamily="34" charset="0"/>
                <a:cs typeface="Arial" panose="020B0604020202020204" pitchFamily="34" charset="0"/>
              </a:rPr>
              <a:t>SUM</a:t>
            </a:r>
            <a:r>
              <a:rPr lang="en-US" altLang="zh-CN" sz="3200" dirty="0">
                <a:latin typeface="Arial" panose="020B0604020202020204" pitchFamily="34" charset="0"/>
                <a:cs typeface="Arial" panose="020B0604020202020204" pitchFamily="34" charset="0"/>
              </a:rPr>
              <a:t>(price) </a:t>
            </a:r>
            <a:r>
              <a:rPr lang="en-US" altLang="zh-CN" sz="3200" b="1" dirty="0"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lang="en-US" altLang="zh-CN" sz="3200" dirty="0">
                <a:latin typeface="Arial" panose="020B0604020202020204" pitchFamily="34" charset="0"/>
                <a:cs typeface="Arial" panose="020B0604020202020204" pitchFamily="34" charset="0"/>
              </a:rPr>
              <a:t> total </a:t>
            </a:r>
          </a:p>
          <a:p>
            <a:r>
              <a:rPr lang="en-US" altLang="zh-CN" sz="3200" b="1" dirty="0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en-US" altLang="zh-CN" sz="3200" dirty="0">
                <a:latin typeface="Arial" panose="020B0604020202020204" pitchFamily="34" charset="0"/>
                <a:cs typeface="Arial" panose="020B0604020202020204" pitchFamily="34" charset="0"/>
              </a:rPr>
              <a:t> orders</a:t>
            </a:r>
            <a:endParaRPr lang="en-US" altLang="zh-CN" sz="3200" b="1" i="1" dirty="0">
              <a:solidFill>
                <a:schemeClr val="accent4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" name="Straight Arrow Connector 5">
            <a:extLst>
              <a:ext uri="{FF2B5EF4-FFF2-40B4-BE49-F238E27FC236}">
                <a16:creationId xmlns:a16="http://schemas.microsoft.com/office/drawing/2014/main" id="{192DE73A-A945-DB46-923D-85EB37AABAA5}"/>
              </a:ext>
            </a:extLst>
          </p:cNvPr>
          <p:cNvCxnSpPr>
            <a:cxnSpLocks/>
          </p:cNvCxnSpPr>
          <p:nvPr/>
        </p:nvCxnSpPr>
        <p:spPr>
          <a:xfrm>
            <a:off x="8162618" y="4589270"/>
            <a:ext cx="3395408" cy="0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6">
            <a:extLst>
              <a:ext uri="{FF2B5EF4-FFF2-40B4-BE49-F238E27FC236}">
                <a16:creationId xmlns:a16="http://schemas.microsoft.com/office/drawing/2014/main" id="{D62D4EBB-A0F2-2C4D-BCBC-DA17E41A169E}"/>
              </a:ext>
            </a:extLst>
          </p:cNvPr>
          <p:cNvSpPr/>
          <p:nvPr/>
        </p:nvSpPr>
        <p:spPr>
          <a:xfrm>
            <a:off x="11780552" y="3394550"/>
            <a:ext cx="11877365" cy="815607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MongoDB Example</a:t>
            </a: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altLang="zh-CN" sz="3200" dirty="0" err="1"/>
              <a:t>db.orders.aggregate</a:t>
            </a:r>
            <a:r>
              <a:rPr lang="en-US" altLang="zh-CN" sz="3200" dirty="0"/>
              <a:t>( [</a:t>
            </a:r>
          </a:p>
          <a:p>
            <a:r>
              <a:rPr lang="en-US" altLang="zh-CN" sz="3200" dirty="0"/>
              <a:t>	 { $group</a:t>
            </a:r>
            <a:r>
              <a:rPr lang="en-US" altLang="zh-CN" dirty="0"/>
              <a:t>:</a:t>
            </a:r>
            <a:r>
              <a:rPr lang="en-US" altLang="zh-CN" sz="3200" dirty="0"/>
              <a:t> { </a:t>
            </a:r>
          </a:p>
          <a:p>
            <a:r>
              <a:rPr lang="en-US" altLang="zh-CN" sz="3200" dirty="0"/>
              <a:t>		_id</a:t>
            </a:r>
            <a:r>
              <a:rPr lang="en-US" altLang="zh-CN" dirty="0"/>
              <a:t>:</a:t>
            </a:r>
            <a:r>
              <a:rPr lang="en-US" altLang="zh-CN" sz="3200" dirty="0"/>
              <a:t> </a:t>
            </a:r>
            <a:r>
              <a:rPr lang="en-US" altLang="zh-CN" b="1" dirty="0"/>
              <a:t>null</a:t>
            </a:r>
            <a:r>
              <a:rPr lang="en-US" altLang="zh-CN" sz="3200" dirty="0"/>
              <a:t>,</a:t>
            </a:r>
          </a:p>
          <a:p>
            <a:r>
              <a:rPr lang="en-US" altLang="zh-CN" sz="3200" dirty="0"/>
              <a:t>		 total</a:t>
            </a:r>
            <a:r>
              <a:rPr lang="en-US" altLang="zh-CN" dirty="0"/>
              <a:t>:</a:t>
            </a:r>
            <a:r>
              <a:rPr lang="en-US" altLang="zh-CN" sz="3200" dirty="0"/>
              <a:t> { $sum</a:t>
            </a:r>
            <a:r>
              <a:rPr lang="en-US" altLang="zh-CN" dirty="0"/>
              <a:t>:</a:t>
            </a:r>
            <a:r>
              <a:rPr lang="en-US" altLang="zh-CN" sz="3200" dirty="0"/>
              <a:t> </a:t>
            </a:r>
            <a:r>
              <a:rPr lang="en-US" altLang="zh-CN" dirty="0"/>
              <a:t>"$price"</a:t>
            </a:r>
            <a:r>
              <a:rPr lang="en-US" altLang="zh-CN" sz="3200" dirty="0"/>
              <a:t> } }</a:t>
            </a:r>
          </a:p>
          <a:p>
            <a:r>
              <a:rPr lang="en-US" altLang="zh-CN" sz="3200" dirty="0"/>
              <a:t>	 } </a:t>
            </a:r>
          </a:p>
          <a:p>
            <a:r>
              <a:rPr lang="en-US" altLang="zh-CN" sz="3200" dirty="0"/>
              <a:t>] )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6" name="Straight Arrow Connector 9">
            <a:extLst>
              <a:ext uri="{FF2B5EF4-FFF2-40B4-BE49-F238E27FC236}">
                <a16:creationId xmlns:a16="http://schemas.microsoft.com/office/drawing/2014/main" id="{679C0D6D-A2A1-1B4E-847D-605E8DBD5E02}"/>
              </a:ext>
            </a:extLst>
          </p:cNvPr>
          <p:cNvCxnSpPr>
            <a:cxnSpLocks/>
          </p:cNvCxnSpPr>
          <p:nvPr/>
        </p:nvCxnSpPr>
        <p:spPr>
          <a:xfrm>
            <a:off x="7705633" y="9936696"/>
            <a:ext cx="3840459" cy="7779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56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1D88E3EE-30DD-AD44-8B61-637DA75B4F7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212121"/>
                </a:solidFill>
                <a:latin typeface="Noto Sans CJK JP Medium"/>
                <a:cs typeface="Noto Sans CJK JP Medium"/>
              </a:rPr>
              <a:t>示例：根据单一字段分组统计</a:t>
            </a:r>
            <a:endParaRPr kumimoji="1" lang="zh-CN" altLang="en-US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6EA8FF8-8B77-3149-8BD7-60929DB08C9A}"/>
              </a:ext>
            </a:extLst>
          </p:cNvPr>
          <p:cNvSpPr/>
          <p:nvPr/>
        </p:nvSpPr>
        <p:spPr>
          <a:xfrm>
            <a:off x="1219200" y="3493749"/>
            <a:ext cx="9184496" cy="784830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cs typeface="Arial" charset="0"/>
              </a:rPr>
              <a:t>SQL Example</a:t>
            </a:r>
          </a:p>
          <a:p>
            <a:endParaRPr lang="en-US" sz="3200" b="1" i="1" dirty="0">
              <a:solidFill>
                <a:schemeClr val="accent4"/>
              </a:solidFill>
              <a:latin typeface="Arial" charset="0"/>
              <a:cs typeface="Arial" charset="0"/>
            </a:endParaRPr>
          </a:p>
          <a:p>
            <a:br>
              <a:rPr lang="en-US" altLang="zh-CN" b="1" dirty="0"/>
            </a:br>
            <a:r>
              <a:rPr lang="en-US" altLang="zh-CN" b="1" dirty="0"/>
              <a:t>SELECT</a:t>
            </a:r>
          </a:p>
          <a:p>
            <a:r>
              <a:rPr lang="en-US" altLang="zh-CN" dirty="0" err="1"/>
              <a:t>cust_id</a:t>
            </a:r>
            <a:r>
              <a:rPr lang="en-US" altLang="zh-CN" dirty="0"/>
              <a:t>, </a:t>
            </a:r>
          </a:p>
          <a:p>
            <a:r>
              <a:rPr lang="en-US" altLang="zh-CN" b="1" dirty="0"/>
              <a:t>SUM</a:t>
            </a:r>
            <a:r>
              <a:rPr lang="en-US" altLang="zh-CN" dirty="0"/>
              <a:t>(price) </a:t>
            </a:r>
            <a:r>
              <a:rPr lang="en-US" altLang="zh-CN" b="1" dirty="0"/>
              <a:t>AS</a:t>
            </a:r>
            <a:r>
              <a:rPr lang="en-US" altLang="zh-CN" dirty="0"/>
              <a:t> total </a:t>
            </a:r>
          </a:p>
          <a:p>
            <a:r>
              <a:rPr lang="en-US" altLang="zh-CN" b="1" dirty="0"/>
              <a:t>FROM</a:t>
            </a:r>
            <a:r>
              <a:rPr lang="en-US" altLang="zh-CN" dirty="0"/>
              <a:t> orders </a:t>
            </a:r>
          </a:p>
          <a:p>
            <a:r>
              <a:rPr lang="en-US" altLang="zh-CN" b="1" dirty="0"/>
              <a:t>GROUP</a:t>
            </a:r>
            <a:r>
              <a:rPr lang="en-US" altLang="zh-CN" dirty="0"/>
              <a:t> </a:t>
            </a:r>
            <a:r>
              <a:rPr lang="en-US" altLang="zh-CN" b="1" dirty="0"/>
              <a:t>BY</a:t>
            </a:r>
            <a:r>
              <a:rPr lang="en-US" altLang="zh-CN" dirty="0"/>
              <a:t> </a:t>
            </a:r>
            <a:r>
              <a:rPr lang="en-US" altLang="zh-CN" dirty="0" err="1"/>
              <a:t>cust_id</a:t>
            </a:r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" name="Straight Arrow Connector 5">
            <a:extLst>
              <a:ext uri="{FF2B5EF4-FFF2-40B4-BE49-F238E27FC236}">
                <a16:creationId xmlns:a16="http://schemas.microsoft.com/office/drawing/2014/main" id="{40325927-28F2-7D48-91AA-40FFDCFAF682}"/>
              </a:ext>
            </a:extLst>
          </p:cNvPr>
          <p:cNvCxnSpPr>
            <a:cxnSpLocks/>
          </p:cNvCxnSpPr>
          <p:nvPr/>
        </p:nvCxnSpPr>
        <p:spPr>
          <a:xfrm>
            <a:off x="8162618" y="4688469"/>
            <a:ext cx="3395408" cy="0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6">
            <a:extLst>
              <a:ext uri="{FF2B5EF4-FFF2-40B4-BE49-F238E27FC236}">
                <a16:creationId xmlns:a16="http://schemas.microsoft.com/office/drawing/2014/main" id="{08F2AB9F-61F8-6148-9F13-46968CDE4BF2}"/>
              </a:ext>
            </a:extLst>
          </p:cNvPr>
          <p:cNvSpPr/>
          <p:nvPr/>
        </p:nvSpPr>
        <p:spPr>
          <a:xfrm>
            <a:off x="11780552" y="3493749"/>
            <a:ext cx="11877365" cy="766363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MongoDB Example</a:t>
            </a: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altLang="zh-CN" sz="3200" dirty="0" err="1"/>
              <a:t>db.orders.aggregate</a:t>
            </a:r>
            <a:r>
              <a:rPr lang="en-US" altLang="zh-CN" sz="3200" dirty="0"/>
              <a:t>( [ </a:t>
            </a:r>
          </a:p>
          <a:p>
            <a:r>
              <a:rPr lang="en-US" altLang="zh-CN" sz="3200" dirty="0"/>
              <a:t>	{ $group</a:t>
            </a:r>
            <a:r>
              <a:rPr lang="en-US" altLang="zh-CN" dirty="0"/>
              <a:t>:</a:t>
            </a:r>
            <a:r>
              <a:rPr lang="en-US" altLang="zh-CN" sz="3200" dirty="0"/>
              <a:t> {</a:t>
            </a:r>
          </a:p>
          <a:p>
            <a:r>
              <a:rPr lang="en-US" altLang="zh-CN" sz="3200" dirty="0"/>
              <a:t>		 _id</a:t>
            </a:r>
            <a:r>
              <a:rPr lang="en-US" altLang="zh-CN" dirty="0"/>
              <a:t>:</a:t>
            </a:r>
            <a:r>
              <a:rPr lang="en-US" altLang="zh-CN" sz="3200" dirty="0"/>
              <a:t> </a:t>
            </a:r>
            <a:r>
              <a:rPr lang="en-US" altLang="zh-CN" dirty="0"/>
              <a:t>"$</a:t>
            </a:r>
            <a:r>
              <a:rPr lang="en-US" altLang="zh-CN" dirty="0" err="1"/>
              <a:t>cust_id</a:t>
            </a:r>
            <a:r>
              <a:rPr lang="en-US" altLang="zh-CN" dirty="0"/>
              <a:t>"</a:t>
            </a:r>
            <a:r>
              <a:rPr lang="en-US" altLang="zh-CN" sz="3200" dirty="0"/>
              <a:t>, </a:t>
            </a:r>
          </a:p>
          <a:p>
            <a:r>
              <a:rPr lang="en-US" altLang="zh-CN" sz="3200" dirty="0"/>
              <a:t>		total</a:t>
            </a:r>
            <a:r>
              <a:rPr lang="en-US" altLang="zh-CN" dirty="0"/>
              <a:t>:</a:t>
            </a:r>
            <a:r>
              <a:rPr lang="en-US" altLang="zh-CN" sz="3200" dirty="0"/>
              <a:t> { $sum</a:t>
            </a:r>
            <a:r>
              <a:rPr lang="en-US" altLang="zh-CN" dirty="0"/>
              <a:t>:</a:t>
            </a:r>
            <a:r>
              <a:rPr lang="en-US" altLang="zh-CN" sz="3200" dirty="0"/>
              <a:t> </a:t>
            </a:r>
            <a:r>
              <a:rPr lang="en-US" altLang="zh-CN" dirty="0"/>
              <a:t>"$price"</a:t>
            </a:r>
            <a:r>
              <a:rPr lang="en-US" altLang="zh-CN" sz="3200" dirty="0"/>
              <a:t> } } </a:t>
            </a:r>
          </a:p>
          <a:p>
            <a:r>
              <a:rPr lang="en-US" altLang="zh-CN" sz="3200" dirty="0"/>
              <a:t>	}</a:t>
            </a:r>
          </a:p>
          <a:p>
            <a:r>
              <a:rPr lang="en-US" altLang="zh-CN" sz="3200" dirty="0"/>
              <a:t> ] )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6" name="Straight Arrow Connector 9">
            <a:extLst>
              <a:ext uri="{FF2B5EF4-FFF2-40B4-BE49-F238E27FC236}">
                <a16:creationId xmlns:a16="http://schemas.microsoft.com/office/drawing/2014/main" id="{367D31BD-CD93-CC43-8E3C-BE8701A0249E}"/>
              </a:ext>
            </a:extLst>
          </p:cNvPr>
          <p:cNvCxnSpPr>
            <a:cxnSpLocks/>
          </p:cNvCxnSpPr>
          <p:nvPr/>
        </p:nvCxnSpPr>
        <p:spPr>
          <a:xfrm>
            <a:off x="7705633" y="10035895"/>
            <a:ext cx="3840459" cy="7779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2671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1D88E3EE-30DD-AD44-8B61-637DA75B4F7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212121"/>
                </a:solidFill>
                <a:latin typeface="Noto Sans CJK JP Medium"/>
                <a:cs typeface="Noto Sans CJK JP Medium"/>
              </a:rPr>
              <a:t>示例：根据单一字段分组统计并排序</a:t>
            </a:r>
            <a:endParaRPr kumimoji="1" lang="zh-CN" altLang="en-US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CED11DF-C82E-144A-8C52-BE9F6F481957}"/>
              </a:ext>
            </a:extLst>
          </p:cNvPr>
          <p:cNvSpPr/>
          <p:nvPr/>
        </p:nvSpPr>
        <p:spPr>
          <a:xfrm>
            <a:off x="1038355" y="3340761"/>
            <a:ext cx="9184496" cy="827919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cs typeface="Arial" charset="0"/>
              </a:rPr>
              <a:t>SQL Example</a:t>
            </a:r>
          </a:p>
          <a:p>
            <a:endParaRPr lang="en-US" sz="3200" b="1" i="1" dirty="0">
              <a:solidFill>
                <a:schemeClr val="accent4"/>
              </a:solidFill>
              <a:latin typeface="Arial" charset="0"/>
              <a:cs typeface="Arial" charset="0"/>
            </a:endParaRPr>
          </a:p>
          <a:p>
            <a:r>
              <a:rPr lang="en-US" altLang="zh-CN" b="1" dirty="0"/>
              <a:t>SELECT</a:t>
            </a:r>
            <a:r>
              <a:rPr lang="en-US" altLang="zh-CN" sz="3200" dirty="0"/>
              <a:t> </a:t>
            </a:r>
            <a:r>
              <a:rPr lang="zh-CN" altLang="en-US" sz="3200" dirty="0"/>
              <a:t> </a:t>
            </a:r>
            <a:r>
              <a:rPr lang="en-US" altLang="zh-CN" sz="3200" dirty="0" err="1"/>
              <a:t>cust_id</a:t>
            </a:r>
            <a:r>
              <a:rPr lang="en-US" altLang="zh-CN" sz="3200" dirty="0"/>
              <a:t>, </a:t>
            </a:r>
          </a:p>
          <a:p>
            <a:r>
              <a:rPr lang="en-US" altLang="zh-CN" sz="3200" b="1" dirty="0"/>
              <a:t>	</a:t>
            </a:r>
            <a:r>
              <a:rPr lang="en-US" altLang="zh-CN" b="1" dirty="0"/>
              <a:t>SUM</a:t>
            </a:r>
            <a:r>
              <a:rPr lang="en-US" altLang="zh-CN" sz="3200" dirty="0"/>
              <a:t>(price) </a:t>
            </a:r>
            <a:r>
              <a:rPr lang="en-US" altLang="zh-CN" b="1" dirty="0"/>
              <a:t>AS</a:t>
            </a:r>
            <a:r>
              <a:rPr lang="en-US" altLang="zh-CN" sz="3200" dirty="0"/>
              <a:t> total </a:t>
            </a:r>
          </a:p>
          <a:p>
            <a:r>
              <a:rPr lang="en-US" altLang="zh-CN" b="1" dirty="0"/>
              <a:t>FROM</a:t>
            </a:r>
            <a:r>
              <a:rPr lang="en-US" altLang="zh-CN" sz="3200" dirty="0"/>
              <a:t> orders </a:t>
            </a:r>
          </a:p>
          <a:p>
            <a:r>
              <a:rPr lang="en-US" altLang="zh-CN" b="1" dirty="0"/>
              <a:t>GROUP</a:t>
            </a:r>
            <a:r>
              <a:rPr lang="en-US" altLang="zh-CN" sz="3200" dirty="0"/>
              <a:t> </a:t>
            </a:r>
            <a:r>
              <a:rPr lang="en-US" altLang="zh-CN" b="1" dirty="0"/>
              <a:t>BY</a:t>
            </a:r>
            <a:r>
              <a:rPr lang="en-US" altLang="zh-CN" sz="3200" dirty="0"/>
              <a:t> </a:t>
            </a:r>
            <a:r>
              <a:rPr lang="en-US" altLang="zh-CN" sz="3200" dirty="0" err="1"/>
              <a:t>cust_id</a:t>
            </a:r>
            <a:r>
              <a:rPr lang="en-US" altLang="zh-CN" sz="3200" dirty="0"/>
              <a:t> </a:t>
            </a:r>
          </a:p>
          <a:p>
            <a:r>
              <a:rPr lang="en-US" altLang="zh-CN" b="1" dirty="0"/>
              <a:t>ORDER</a:t>
            </a:r>
            <a:r>
              <a:rPr lang="en-US" altLang="zh-CN" sz="3200" dirty="0"/>
              <a:t> </a:t>
            </a:r>
            <a:r>
              <a:rPr lang="en-US" altLang="zh-CN" b="1" dirty="0"/>
              <a:t>BY</a:t>
            </a:r>
            <a:r>
              <a:rPr lang="en-US" altLang="zh-CN" sz="3200" dirty="0"/>
              <a:t> total</a:t>
            </a:r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" name="Straight Arrow Connector 5">
            <a:extLst>
              <a:ext uri="{FF2B5EF4-FFF2-40B4-BE49-F238E27FC236}">
                <a16:creationId xmlns:a16="http://schemas.microsoft.com/office/drawing/2014/main" id="{905E1674-6B5C-8246-A960-9E0269598F48}"/>
              </a:ext>
            </a:extLst>
          </p:cNvPr>
          <p:cNvCxnSpPr>
            <a:cxnSpLocks/>
          </p:cNvCxnSpPr>
          <p:nvPr/>
        </p:nvCxnSpPr>
        <p:spPr>
          <a:xfrm>
            <a:off x="7981773" y="4535481"/>
            <a:ext cx="3395408" cy="0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6">
            <a:extLst>
              <a:ext uri="{FF2B5EF4-FFF2-40B4-BE49-F238E27FC236}">
                <a16:creationId xmlns:a16="http://schemas.microsoft.com/office/drawing/2014/main" id="{83DE602B-B0F6-AB44-974C-FBC87BF3986A}"/>
              </a:ext>
            </a:extLst>
          </p:cNvPr>
          <p:cNvSpPr/>
          <p:nvPr/>
        </p:nvSpPr>
        <p:spPr>
          <a:xfrm>
            <a:off x="11599707" y="3340761"/>
            <a:ext cx="11877365" cy="821763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MongoDB Example</a:t>
            </a: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altLang="zh-CN" sz="3200" dirty="0" err="1"/>
              <a:t>db.orders.aggregate</a:t>
            </a:r>
            <a:r>
              <a:rPr lang="en-US" altLang="zh-CN" sz="3200" dirty="0"/>
              <a:t>( [ </a:t>
            </a:r>
          </a:p>
          <a:p>
            <a:r>
              <a:rPr lang="en-US" altLang="zh-CN" sz="3200" dirty="0"/>
              <a:t>	{ $group</a:t>
            </a:r>
            <a:r>
              <a:rPr lang="en-US" altLang="zh-CN" dirty="0"/>
              <a:t>:</a:t>
            </a:r>
            <a:r>
              <a:rPr lang="en-US" altLang="zh-CN" sz="3200" dirty="0"/>
              <a:t> { </a:t>
            </a:r>
          </a:p>
          <a:p>
            <a:r>
              <a:rPr lang="en-US" altLang="zh-CN" sz="3200" dirty="0"/>
              <a:t>		_id</a:t>
            </a:r>
            <a:r>
              <a:rPr lang="en-US" altLang="zh-CN" dirty="0"/>
              <a:t>:</a:t>
            </a:r>
            <a:r>
              <a:rPr lang="en-US" altLang="zh-CN" sz="3200" dirty="0"/>
              <a:t> </a:t>
            </a:r>
            <a:r>
              <a:rPr lang="en-US" altLang="zh-CN" dirty="0"/>
              <a:t>"$</a:t>
            </a:r>
            <a:r>
              <a:rPr lang="en-US" altLang="zh-CN" dirty="0" err="1"/>
              <a:t>cust_id</a:t>
            </a:r>
            <a:r>
              <a:rPr lang="en-US" altLang="zh-CN" dirty="0"/>
              <a:t>"</a:t>
            </a:r>
            <a:r>
              <a:rPr lang="en-US" altLang="zh-CN" sz="3200" dirty="0"/>
              <a:t>,</a:t>
            </a:r>
          </a:p>
          <a:p>
            <a:r>
              <a:rPr lang="en-US" altLang="zh-CN" sz="3200" dirty="0"/>
              <a:t>		 total</a:t>
            </a:r>
            <a:r>
              <a:rPr lang="en-US" altLang="zh-CN" dirty="0"/>
              <a:t>:</a:t>
            </a:r>
            <a:r>
              <a:rPr lang="en-US" altLang="zh-CN" sz="3200" dirty="0"/>
              <a:t> { $sum</a:t>
            </a:r>
            <a:r>
              <a:rPr lang="en-US" altLang="zh-CN" dirty="0"/>
              <a:t>:</a:t>
            </a:r>
            <a:r>
              <a:rPr lang="en-US" altLang="zh-CN" sz="3200" dirty="0"/>
              <a:t> </a:t>
            </a:r>
            <a:r>
              <a:rPr lang="en-US" altLang="zh-CN" dirty="0"/>
              <a:t>"$price"</a:t>
            </a:r>
            <a:r>
              <a:rPr lang="en-US" altLang="zh-CN" sz="3200" dirty="0"/>
              <a:t> } }</a:t>
            </a:r>
          </a:p>
          <a:p>
            <a:r>
              <a:rPr lang="en-US" altLang="zh-CN" sz="3200" dirty="0"/>
              <a:t>	 },</a:t>
            </a:r>
          </a:p>
          <a:p>
            <a:r>
              <a:rPr lang="en-US" altLang="zh-CN" sz="3200" dirty="0"/>
              <a:t>	 { $sort</a:t>
            </a:r>
            <a:r>
              <a:rPr lang="en-US" altLang="zh-CN" dirty="0"/>
              <a:t>:</a:t>
            </a:r>
            <a:r>
              <a:rPr lang="en-US" altLang="zh-CN" sz="3200" dirty="0"/>
              <a:t> { total</a:t>
            </a:r>
            <a:r>
              <a:rPr lang="en-US" altLang="zh-CN" dirty="0"/>
              <a:t>:</a:t>
            </a:r>
            <a:r>
              <a:rPr lang="en-US" altLang="zh-CN" sz="3200" dirty="0"/>
              <a:t> </a:t>
            </a:r>
            <a:r>
              <a:rPr lang="en-US" altLang="zh-CN" dirty="0"/>
              <a:t>1</a:t>
            </a:r>
            <a:r>
              <a:rPr lang="en-US" altLang="zh-CN" sz="3200" dirty="0"/>
              <a:t> } } </a:t>
            </a:r>
          </a:p>
          <a:p>
            <a:r>
              <a:rPr lang="en-US" altLang="zh-CN" sz="3200" dirty="0"/>
              <a:t>] )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6" name="Straight Arrow Connector 9">
            <a:extLst>
              <a:ext uri="{FF2B5EF4-FFF2-40B4-BE49-F238E27FC236}">
                <a16:creationId xmlns:a16="http://schemas.microsoft.com/office/drawing/2014/main" id="{861FB087-5F89-0544-BE36-3A25A597BC4F}"/>
              </a:ext>
            </a:extLst>
          </p:cNvPr>
          <p:cNvCxnSpPr>
            <a:cxnSpLocks/>
          </p:cNvCxnSpPr>
          <p:nvPr/>
        </p:nvCxnSpPr>
        <p:spPr>
          <a:xfrm>
            <a:off x="7524788" y="9882907"/>
            <a:ext cx="3840459" cy="7779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2176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1D88E3EE-30DD-AD44-8B61-637DA75B4F7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212121"/>
                </a:solidFill>
                <a:latin typeface="Noto Sans CJK JP Medium"/>
                <a:cs typeface="Noto Sans CJK JP Medium"/>
              </a:rPr>
              <a:t>示例：多字段分组统计</a:t>
            </a:r>
            <a:endParaRPr kumimoji="1" lang="zh-CN" altLang="en-US" dirty="0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5666A2E-61DE-DC4F-B770-B6F00EAAB621}"/>
              </a:ext>
            </a:extLst>
          </p:cNvPr>
          <p:cNvSpPr/>
          <p:nvPr/>
        </p:nvSpPr>
        <p:spPr>
          <a:xfrm>
            <a:off x="1219200" y="3432193"/>
            <a:ext cx="9184496" cy="871007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cs typeface="Arial" charset="0"/>
              </a:rPr>
              <a:t>SQL Example</a:t>
            </a:r>
          </a:p>
          <a:p>
            <a:endParaRPr lang="en-US" sz="3200" b="1" i="1" dirty="0">
              <a:solidFill>
                <a:schemeClr val="accent4"/>
              </a:solidFill>
              <a:latin typeface="Arial" charset="0"/>
              <a:cs typeface="Arial" charset="0"/>
            </a:endParaRPr>
          </a:p>
          <a:p>
            <a:r>
              <a:rPr lang="en-US" altLang="zh-CN" b="1" dirty="0"/>
              <a:t>SELECT	</a:t>
            </a:r>
            <a:r>
              <a:rPr lang="en-US" altLang="zh-CN" sz="3200" dirty="0"/>
              <a:t> </a:t>
            </a:r>
            <a:r>
              <a:rPr lang="en-US" altLang="zh-CN" sz="3200" dirty="0" err="1"/>
              <a:t>cust_id</a:t>
            </a:r>
            <a:r>
              <a:rPr lang="en-US" altLang="zh-CN" sz="3200" dirty="0"/>
              <a:t>, </a:t>
            </a:r>
          </a:p>
          <a:p>
            <a:r>
              <a:rPr lang="en-US" altLang="zh-CN" sz="3200" dirty="0"/>
              <a:t>	</a:t>
            </a:r>
            <a:r>
              <a:rPr lang="en-US" altLang="zh-CN" sz="3200" dirty="0" err="1"/>
              <a:t>ord_date</a:t>
            </a:r>
            <a:r>
              <a:rPr lang="en-US" altLang="zh-CN" sz="3200" dirty="0"/>
              <a:t>, </a:t>
            </a:r>
          </a:p>
          <a:p>
            <a:r>
              <a:rPr lang="en-US" altLang="zh-CN" sz="3200" b="1" dirty="0"/>
              <a:t>	</a:t>
            </a:r>
            <a:r>
              <a:rPr lang="en-US" altLang="zh-CN" b="1" dirty="0"/>
              <a:t>SUM</a:t>
            </a:r>
            <a:r>
              <a:rPr lang="en-US" altLang="zh-CN" sz="3200" dirty="0"/>
              <a:t>(price) </a:t>
            </a:r>
            <a:r>
              <a:rPr lang="en-US" altLang="zh-CN" b="1" dirty="0"/>
              <a:t>AS</a:t>
            </a:r>
            <a:r>
              <a:rPr lang="en-US" altLang="zh-CN" sz="3200" dirty="0"/>
              <a:t> total </a:t>
            </a:r>
          </a:p>
          <a:p>
            <a:r>
              <a:rPr lang="en-US" altLang="zh-CN" b="1" dirty="0"/>
              <a:t>FROM</a:t>
            </a:r>
            <a:r>
              <a:rPr lang="en-US" altLang="zh-CN" sz="3200" dirty="0"/>
              <a:t> 	orders</a:t>
            </a:r>
          </a:p>
          <a:p>
            <a:r>
              <a:rPr lang="en-US" altLang="zh-CN" sz="3200" dirty="0"/>
              <a:t> </a:t>
            </a:r>
            <a:r>
              <a:rPr lang="en-US" altLang="zh-CN" b="1" dirty="0"/>
              <a:t>GROUP</a:t>
            </a:r>
            <a:r>
              <a:rPr lang="en-US" altLang="zh-CN" sz="3200" dirty="0"/>
              <a:t> </a:t>
            </a:r>
            <a:r>
              <a:rPr lang="en-US" altLang="zh-CN" b="1" dirty="0"/>
              <a:t>BY</a:t>
            </a:r>
            <a:r>
              <a:rPr lang="en-US" altLang="zh-CN" sz="3200" dirty="0"/>
              <a:t> </a:t>
            </a:r>
            <a:r>
              <a:rPr lang="en-US" altLang="zh-CN" sz="3200" dirty="0" err="1"/>
              <a:t>cust_id</a:t>
            </a:r>
            <a:r>
              <a:rPr lang="en-US" altLang="zh-CN" sz="3200" dirty="0"/>
              <a:t>, </a:t>
            </a:r>
          </a:p>
          <a:p>
            <a:r>
              <a:rPr lang="en-US" altLang="zh-CN" sz="3200" dirty="0"/>
              <a:t>	</a:t>
            </a:r>
            <a:r>
              <a:rPr lang="zh-CN" altLang="en-US" sz="3200" dirty="0"/>
              <a:t>       </a:t>
            </a:r>
            <a:r>
              <a:rPr lang="en-US" altLang="zh-CN" sz="3200" dirty="0" err="1"/>
              <a:t>ord_date</a:t>
            </a:r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" name="Straight Arrow Connector 5">
            <a:extLst>
              <a:ext uri="{FF2B5EF4-FFF2-40B4-BE49-F238E27FC236}">
                <a16:creationId xmlns:a16="http://schemas.microsoft.com/office/drawing/2014/main" id="{A8B73F81-1ABF-B844-89F7-20CF20BC74FA}"/>
              </a:ext>
            </a:extLst>
          </p:cNvPr>
          <p:cNvCxnSpPr>
            <a:cxnSpLocks/>
          </p:cNvCxnSpPr>
          <p:nvPr/>
        </p:nvCxnSpPr>
        <p:spPr>
          <a:xfrm>
            <a:off x="8162618" y="4626913"/>
            <a:ext cx="3395408" cy="0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6">
            <a:extLst>
              <a:ext uri="{FF2B5EF4-FFF2-40B4-BE49-F238E27FC236}">
                <a16:creationId xmlns:a16="http://schemas.microsoft.com/office/drawing/2014/main" id="{4E0D880C-9D4A-1942-8847-3D892A9553A9}"/>
              </a:ext>
            </a:extLst>
          </p:cNvPr>
          <p:cNvSpPr/>
          <p:nvPr/>
        </p:nvSpPr>
        <p:spPr>
          <a:xfrm>
            <a:off x="11780552" y="3432193"/>
            <a:ext cx="11877365" cy="889474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MongoDB Example</a:t>
            </a: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altLang="zh-CN" sz="3200" dirty="0" err="1"/>
              <a:t>db.orders.aggregate</a:t>
            </a:r>
            <a:r>
              <a:rPr lang="en-US" altLang="zh-CN" sz="3200" dirty="0"/>
              <a:t>( [ </a:t>
            </a:r>
          </a:p>
          <a:p>
            <a:r>
              <a:rPr lang="en-US" altLang="zh-CN" sz="3200" dirty="0"/>
              <a:t>	{ $group</a:t>
            </a:r>
            <a:r>
              <a:rPr lang="en-US" altLang="zh-CN" dirty="0"/>
              <a:t>:</a:t>
            </a:r>
            <a:r>
              <a:rPr lang="en-US" altLang="zh-CN" sz="3200" dirty="0"/>
              <a:t> {</a:t>
            </a:r>
          </a:p>
          <a:p>
            <a:r>
              <a:rPr lang="en-US" altLang="zh-CN" sz="3200" dirty="0"/>
              <a:t>		 _id</a:t>
            </a:r>
            <a:r>
              <a:rPr lang="en-US" altLang="zh-CN" dirty="0"/>
              <a:t>:</a:t>
            </a:r>
            <a:r>
              <a:rPr lang="en-US" altLang="zh-CN" sz="3200" dirty="0"/>
              <a:t> { </a:t>
            </a:r>
            <a:r>
              <a:rPr lang="en-US" altLang="zh-CN" sz="3200" dirty="0" err="1"/>
              <a:t>cust_id</a:t>
            </a:r>
            <a:r>
              <a:rPr lang="en-US" altLang="zh-CN" dirty="0"/>
              <a:t>:</a:t>
            </a:r>
            <a:r>
              <a:rPr lang="en-US" altLang="zh-CN" sz="3200" dirty="0"/>
              <a:t> </a:t>
            </a:r>
            <a:r>
              <a:rPr lang="en-US" altLang="zh-CN" dirty="0"/>
              <a:t>"$</a:t>
            </a:r>
            <a:r>
              <a:rPr lang="en-US" altLang="zh-CN" dirty="0" err="1"/>
              <a:t>cust_id</a:t>
            </a:r>
            <a:r>
              <a:rPr lang="en-US" altLang="zh-CN" dirty="0"/>
              <a:t>"</a:t>
            </a:r>
            <a:r>
              <a:rPr lang="en-US" altLang="zh-CN" sz="3200" dirty="0"/>
              <a:t>, </a:t>
            </a:r>
          </a:p>
          <a:p>
            <a:r>
              <a:rPr lang="en-US" altLang="zh-CN" sz="3200" dirty="0"/>
              <a:t>		</a:t>
            </a:r>
            <a:r>
              <a:rPr lang="en-US" altLang="zh-CN" sz="3200" dirty="0" err="1"/>
              <a:t>ord_date</a:t>
            </a:r>
            <a:r>
              <a:rPr lang="en-US" altLang="zh-CN" dirty="0"/>
              <a:t>:</a:t>
            </a:r>
            <a:r>
              <a:rPr lang="en-US" altLang="zh-CN" sz="3200" dirty="0"/>
              <a:t> { </a:t>
            </a:r>
          </a:p>
          <a:p>
            <a:r>
              <a:rPr lang="en-US" altLang="zh-CN" sz="3200" dirty="0"/>
              <a:t>		$</a:t>
            </a:r>
            <a:r>
              <a:rPr lang="en-US" altLang="zh-CN" sz="3200" dirty="0" err="1"/>
              <a:t>dateToString</a:t>
            </a:r>
            <a:r>
              <a:rPr lang="en-US" altLang="zh-CN" dirty="0"/>
              <a:t>:</a:t>
            </a:r>
            <a:r>
              <a:rPr lang="en-US" altLang="zh-CN" sz="3200" dirty="0"/>
              <a:t> </a:t>
            </a:r>
          </a:p>
          <a:p>
            <a:r>
              <a:rPr lang="en-US" altLang="zh-CN" sz="3200" dirty="0"/>
              <a:t>		{ </a:t>
            </a:r>
          </a:p>
          <a:p>
            <a:r>
              <a:rPr lang="en-US" altLang="zh-CN" sz="3200" dirty="0"/>
              <a:t>		format</a:t>
            </a:r>
            <a:r>
              <a:rPr lang="en-US" altLang="zh-CN" dirty="0"/>
              <a:t>:</a:t>
            </a:r>
            <a:r>
              <a:rPr lang="en-US" altLang="zh-CN" sz="3200" dirty="0"/>
              <a:t> </a:t>
            </a:r>
            <a:r>
              <a:rPr lang="en-US" altLang="zh-CN" dirty="0"/>
              <a:t>"%Y-%m-%d"</a:t>
            </a:r>
            <a:r>
              <a:rPr lang="en-US" altLang="zh-CN" sz="3200" dirty="0"/>
              <a:t>, </a:t>
            </a:r>
          </a:p>
          <a:p>
            <a:r>
              <a:rPr lang="en-US" altLang="zh-CN" sz="3200" dirty="0"/>
              <a:t>		date</a:t>
            </a:r>
            <a:r>
              <a:rPr lang="en-US" altLang="zh-CN" dirty="0"/>
              <a:t>:</a:t>
            </a:r>
            <a:r>
              <a:rPr lang="en-US" altLang="zh-CN" sz="3200" dirty="0"/>
              <a:t> </a:t>
            </a:r>
            <a:r>
              <a:rPr lang="en-US" altLang="zh-CN" dirty="0"/>
              <a:t>"$</a:t>
            </a:r>
            <a:r>
              <a:rPr lang="en-US" altLang="zh-CN" dirty="0" err="1"/>
              <a:t>ord_date</a:t>
            </a:r>
            <a:r>
              <a:rPr lang="en-US" altLang="zh-CN" dirty="0"/>
              <a:t>"</a:t>
            </a:r>
            <a:r>
              <a:rPr lang="en-US" altLang="zh-CN" sz="3200" dirty="0"/>
              <a:t> }</a:t>
            </a:r>
          </a:p>
          <a:p>
            <a:r>
              <a:rPr lang="en-US" altLang="zh-CN" sz="3200" dirty="0"/>
              <a:t>		} </a:t>
            </a:r>
          </a:p>
          <a:p>
            <a:r>
              <a:rPr lang="en-US" altLang="zh-CN" sz="3200" dirty="0"/>
              <a:t>	},</a:t>
            </a:r>
          </a:p>
          <a:p>
            <a:r>
              <a:rPr lang="en-US" altLang="zh-CN" sz="3200" dirty="0"/>
              <a:t>	 total</a:t>
            </a:r>
            <a:r>
              <a:rPr lang="en-US" altLang="zh-CN" dirty="0"/>
              <a:t>:</a:t>
            </a:r>
            <a:r>
              <a:rPr lang="en-US" altLang="zh-CN" sz="3200" dirty="0"/>
              <a:t> { $sum</a:t>
            </a:r>
            <a:r>
              <a:rPr lang="en-US" altLang="zh-CN" dirty="0"/>
              <a:t>:</a:t>
            </a:r>
            <a:r>
              <a:rPr lang="en-US" altLang="zh-CN" sz="3200" dirty="0"/>
              <a:t> </a:t>
            </a:r>
            <a:r>
              <a:rPr lang="en-US" altLang="zh-CN" dirty="0"/>
              <a:t>"$price"</a:t>
            </a:r>
            <a:r>
              <a:rPr lang="en-US" altLang="zh-CN" sz="3200" dirty="0"/>
              <a:t> } } } </a:t>
            </a:r>
          </a:p>
          <a:p>
            <a:r>
              <a:rPr lang="en-US" altLang="zh-CN" sz="3200" dirty="0"/>
              <a:t>] )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6" name="Straight Arrow Connector 9">
            <a:extLst>
              <a:ext uri="{FF2B5EF4-FFF2-40B4-BE49-F238E27FC236}">
                <a16:creationId xmlns:a16="http://schemas.microsoft.com/office/drawing/2014/main" id="{69164155-E188-2048-A143-AA49DEDDFACB}"/>
              </a:ext>
            </a:extLst>
          </p:cNvPr>
          <p:cNvCxnSpPr>
            <a:cxnSpLocks/>
          </p:cNvCxnSpPr>
          <p:nvPr/>
        </p:nvCxnSpPr>
        <p:spPr>
          <a:xfrm>
            <a:off x="7705633" y="9974339"/>
            <a:ext cx="3840459" cy="7779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2774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1D88E3EE-30DD-AD44-8B61-637DA75B4F7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kumimoji="1" lang="zh-CN" altLang="en-US" dirty="0"/>
              <a:t>示例：针对统计信息进行筛选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EADEFCC-4498-EA42-80C1-8F565F18206E}"/>
              </a:ext>
            </a:extLst>
          </p:cNvPr>
          <p:cNvSpPr/>
          <p:nvPr/>
        </p:nvSpPr>
        <p:spPr>
          <a:xfrm>
            <a:off x="1246187" y="3430408"/>
            <a:ext cx="9184496" cy="784830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cs typeface="Arial" charset="0"/>
              </a:rPr>
              <a:t>SQL Example</a:t>
            </a:r>
          </a:p>
          <a:p>
            <a:br>
              <a:rPr lang="en-US" altLang="zh-CN" b="1" dirty="0"/>
            </a:br>
            <a:r>
              <a:rPr lang="en-US" altLang="zh-CN" b="1" dirty="0"/>
              <a:t>SELECT</a:t>
            </a:r>
            <a:r>
              <a:rPr lang="en-US" altLang="zh-CN" dirty="0"/>
              <a:t> 	</a:t>
            </a:r>
            <a:r>
              <a:rPr lang="en-US" altLang="zh-CN" dirty="0" err="1"/>
              <a:t>cust_id</a:t>
            </a:r>
            <a:r>
              <a:rPr lang="en-US" altLang="zh-CN" dirty="0"/>
              <a:t>, </a:t>
            </a:r>
          </a:p>
          <a:p>
            <a:r>
              <a:rPr lang="en-US" altLang="zh-CN" b="1" dirty="0"/>
              <a:t>	count</a:t>
            </a:r>
            <a:r>
              <a:rPr lang="en-US" altLang="zh-CN" dirty="0"/>
              <a:t>(*) </a:t>
            </a:r>
          </a:p>
          <a:p>
            <a:r>
              <a:rPr lang="en-US" altLang="zh-CN" b="1" dirty="0"/>
              <a:t>FROM</a:t>
            </a:r>
            <a:r>
              <a:rPr lang="en-US" altLang="zh-CN" dirty="0"/>
              <a:t> orders </a:t>
            </a:r>
          </a:p>
          <a:p>
            <a:r>
              <a:rPr lang="en-US" altLang="zh-CN" b="1" dirty="0"/>
              <a:t>GROUP</a:t>
            </a:r>
            <a:r>
              <a:rPr lang="en-US" altLang="zh-CN" dirty="0"/>
              <a:t> </a:t>
            </a:r>
            <a:r>
              <a:rPr lang="en-US" altLang="zh-CN" b="1" dirty="0"/>
              <a:t>BY</a:t>
            </a:r>
            <a:r>
              <a:rPr lang="en-US" altLang="zh-CN" dirty="0"/>
              <a:t> </a:t>
            </a:r>
            <a:r>
              <a:rPr lang="en-US" altLang="zh-CN" dirty="0" err="1"/>
              <a:t>cust_id</a:t>
            </a:r>
            <a:r>
              <a:rPr lang="en-US" altLang="zh-CN" dirty="0"/>
              <a:t> </a:t>
            </a:r>
          </a:p>
          <a:p>
            <a:r>
              <a:rPr lang="en-US" altLang="zh-CN" b="1" dirty="0"/>
              <a:t>HAVING</a:t>
            </a:r>
            <a:r>
              <a:rPr lang="en-US" altLang="zh-CN" dirty="0"/>
              <a:t> </a:t>
            </a:r>
            <a:r>
              <a:rPr lang="en-US" altLang="zh-CN" b="1" dirty="0"/>
              <a:t>count</a:t>
            </a:r>
            <a:r>
              <a:rPr lang="en-US" altLang="zh-CN" dirty="0"/>
              <a:t>(*) &gt; 1</a:t>
            </a:r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" name="Straight Arrow Connector 5">
            <a:extLst>
              <a:ext uri="{FF2B5EF4-FFF2-40B4-BE49-F238E27FC236}">
                <a16:creationId xmlns:a16="http://schemas.microsoft.com/office/drawing/2014/main" id="{4478510F-90C5-B340-A20C-20582F2FB54F}"/>
              </a:ext>
            </a:extLst>
          </p:cNvPr>
          <p:cNvCxnSpPr>
            <a:cxnSpLocks/>
          </p:cNvCxnSpPr>
          <p:nvPr/>
        </p:nvCxnSpPr>
        <p:spPr>
          <a:xfrm>
            <a:off x="8189605" y="4625128"/>
            <a:ext cx="3395408" cy="0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6">
            <a:extLst>
              <a:ext uri="{FF2B5EF4-FFF2-40B4-BE49-F238E27FC236}">
                <a16:creationId xmlns:a16="http://schemas.microsoft.com/office/drawing/2014/main" id="{54DAC689-94B3-7948-908A-98218E95BE35}"/>
              </a:ext>
            </a:extLst>
          </p:cNvPr>
          <p:cNvSpPr/>
          <p:nvPr/>
        </p:nvSpPr>
        <p:spPr>
          <a:xfrm>
            <a:off x="11807539" y="3430408"/>
            <a:ext cx="11877365" cy="77251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MongoDB Example</a:t>
            </a: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altLang="zh-CN" sz="3200" dirty="0" err="1"/>
              <a:t>db.orders.aggregate</a:t>
            </a:r>
            <a:r>
              <a:rPr lang="en-US" altLang="zh-CN" sz="3200" dirty="0"/>
              <a:t>( [ </a:t>
            </a:r>
          </a:p>
          <a:p>
            <a:r>
              <a:rPr lang="en-US" altLang="zh-CN" sz="3200" dirty="0"/>
              <a:t>	{ $group</a:t>
            </a:r>
            <a:r>
              <a:rPr lang="en-US" altLang="zh-CN" dirty="0"/>
              <a:t>:</a:t>
            </a:r>
            <a:r>
              <a:rPr lang="en-US" altLang="zh-CN" sz="3200" dirty="0"/>
              <a:t> { </a:t>
            </a:r>
          </a:p>
          <a:p>
            <a:r>
              <a:rPr lang="en-US" altLang="zh-CN" sz="3200" dirty="0"/>
              <a:t>	_id</a:t>
            </a:r>
            <a:r>
              <a:rPr lang="en-US" altLang="zh-CN" dirty="0"/>
              <a:t>:</a:t>
            </a:r>
            <a:r>
              <a:rPr lang="en-US" altLang="zh-CN" sz="3200" dirty="0"/>
              <a:t> </a:t>
            </a:r>
            <a:r>
              <a:rPr lang="en-US" altLang="zh-CN" dirty="0"/>
              <a:t>"$</a:t>
            </a:r>
            <a:r>
              <a:rPr lang="en-US" altLang="zh-CN" dirty="0" err="1"/>
              <a:t>cust_id</a:t>
            </a:r>
            <a:r>
              <a:rPr lang="en-US" altLang="zh-CN" dirty="0"/>
              <a:t>"</a:t>
            </a:r>
            <a:r>
              <a:rPr lang="en-US" altLang="zh-CN" sz="3200" dirty="0"/>
              <a:t>, </a:t>
            </a:r>
          </a:p>
          <a:p>
            <a:r>
              <a:rPr lang="en-US" altLang="zh-CN" sz="3200" dirty="0"/>
              <a:t>	count</a:t>
            </a:r>
            <a:r>
              <a:rPr lang="en-US" altLang="zh-CN" dirty="0"/>
              <a:t>:</a:t>
            </a:r>
            <a:r>
              <a:rPr lang="en-US" altLang="zh-CN" sz="3200" dirty="0"/>
              <a:t> { $sum</a:t>
            </a:r>
            <a:r>
              <a:rPr lang="en-US" altLang="zh-CN" dirty="0"/>
              <a:t>:</a:t>
            </a:r>
            <a:r>
              <a:rPr lang="en-US" altLang="zh-CN" sz="3200" dirty="0"/>
              <a:t> </a:t>
            </a:r>
            <a:r>
              <a:rPr lang="en-US" altLang="zh-CN" dirty="0"/>
              <a:t>1</a:t>
            </a:r>
            <a:r>
              <a:rPr lang="en-US" altLang="zh-CN" sz="3200" dirty="0"/>
              <a:t> } } </a:t>
            </a:r>
          </a:p>
          <a:p>
            <a:r>
              <a:rPr lang="en-US" altLang="zh-CN" sz="3200" dirty="0"/>
              <a:t>	}, </a:t>
            </a:r>
          </a:p>
          <a:p>
            <a:r>
              <a:rPr lang="en-US" altLang="zh-CN" sz="3200" dirty="0"/>
              <a:t>	{ $match</a:t>
            </a:r>
            <a:r>
              <a:rPr lang="en-US" altLang="zh-CN" dirty="0"/>
              <a:t>:</a:t>
            </a:r>
            <a:r>
              <a:rPr lang="en-US" altLang="zh-CN" sz="3200" dirty="0"/>
              <a:t> { count</a:t>
            </a:r>
            <a:r>
              <a:rPr lang="en-US" altLang="zh-CN" dirty="0"/>
              <a:t>:</a:t>
            </a:r>
            <a:r>
              <a:rPr lang="en-US" altLang="zh-CN" sz="3200" dirty="0"/>
              <a:t> { $</a:t>
            </a:r>
            <a:r>
              <a:rPr lang="en-US" altLang="zh-CN" sz="3200" dirty="0" err="1"/>
              <a:t>gt</a:t>
            </a:r>
            <a:r>
              <a:rPr lang="en-US" altLang="zh-CN" dirty="0"/>
              <a:t>:</a:t>
            </a:r>
            <a:r>
              <a:rPr lang="en-US" altLang="zh-CN" sz="3200" dirty="0"/>
              <a:t> </a:t>
            </a:r>
            <a:r>
              <a:rPr lang="en-US" altLang="zh-CN" dirty="0"/>
              <a:t>1</a:t>
            </a:r>
            <a:r>
              <a:rPr lang="en-US" altLang="zh-CN" sz="3200" dirty="0"/>
              <a:t> } } }</a:t>
            </a:r>
          </a:p>
          <a:p>
            <a:r>
              <a:rPr lang="en-US" altLang="zh-CN" sz="3200" dirty="0"/>
              <a:t> ] )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6" name="Straight Arrow Connector 9">
            <a:extLst>
              <a:ext uri="{FF2B5EF4-FFF2-40B4-BE49-F238E27FC236}">
                <a16:creationId xmlns:a16="http://schemas.microsoft.com/office/drawing/2014/main" id="{7820C2D5-736B-6F4F-BA40-9C7B2EF8A639}"/>
              </a:ext>
            </a:extLst>
          </p:cNvPr>
          <p:cNvCxnSpPr>
            <a:cxnSpLocks/>
          </p:cNvCxnSpPr>
          <p:nvPr/>
        </p:nvCxnSpPr>
        <p:spPr>
          <a:xfrm>
            <a:off x="7732620" y="9972554"/>
            <a:ext cx="3840459" cy="7779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6802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1D88E3EE-30DD-AD44-8B61-637DA75B4F7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kumimoji="1" lang="zh-CN" altLang="en-US" dirty="0"/>
              <a:t>示例：针对统计信息进行筛选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EADEFCC-4498-EA42-80C1-8F565F18206E}"/>
              </a:ext>
            </a:extLst>
          </p:cNvPr>
          <p:cNvSpPr/>
          <p:nvPr/>
        </p:nvSpPr>
        <p:spPr>
          <a:xfrm>
            <a:off x="1074213" y="3370638"/>
            <a:ext cx="9184496" cy="846385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cs typeface="Arial" charset="0"/>
              </a:rPr>
              <a:t>SQL Example</a:t>
            </a:r>
          </a:p>
          <a:p>
            <a:br>
              <a:rPr lang="en-US" altLang="zh-CN" b="1" dirty="0"/>
            </a:br>
            <a:r>
              <a:rPr lang="en-US" altLang="zh-CN" b="1" dirty="0"/>
              <a:t>SELECT</a:t>
            </a:r>
            <a:r>
              <a:rPr lang="en-US" altLang="zh-CN" dirty="0"/>
              <a:t> 	</a:t>
            </a:r>
            <a:r>
              <a:rPr lang="en-US" altLang="zh-CN" dirty="0" err="1"/>
              <a:t>cust_id</a:t>
            </a:r>
            <a:r>
              <a:rPr lang="en-US" altLang="zh-CN" dirty="0"/>
              <a:t>, </a:t>
            </a:r>
          </a:p>
          <a:p>
            <a:r>
              <a:rPr lang="en-US" altLang="zh-CN" dirty="0"/>
              <a:t>	</a:t>
            </a:r>
            <a:r>
              <a:rPr lang="en-US" altLang="zh-CN" dirty="0" err="1"/>
              <a:t>ord_date</a:t>
            </a:r>
            <a:r>
              <a:rPr lang="en-US" altLang="zh-CN" dirty="0"/>
              <a:t>, </a:t>
            </a:r>
          </a:p>
          <a:p>
            <a:r>
              <a:rPr lang="en-US" altLang="zh-CN" b="1" dirty="0"/>
              <a:t>	SUM</a:t>
            </a:r>
            <a:r>
              <a:rPr lang="en-US" altLang="zh-CN" dirty="0"/>
              <a:t>(price) </a:t>
            </a:r>
            <a:r>
              <a:rPr lang="en-US" altLang="zh-CN" b="1" dirty="0"/>
              <a:t>AS</a:t>
            </a:r>
            <a:r>
              <a:rPr lang="en-US" altLang="zh-CN" dirty="0"/>
              <a:t> total </a:t>
            </a:r>
          </a:p>
          <a:p>
            <a:r>
              <a:rPr lang="en-US" altLang="zh-CN" b="1" dirty="0"/>
              <a:t>FROM</a:t>
            </a:r>
            <a:r>
              <a:rPr lang="en-US" altLang="zh-CN" dirty="0"/>
              <a:t> orders </a:t>
            </a:r>
          </a:p>
          <a:p>
            <a:r>
              <a:rPr lang="en-US" altLang="zh-CN" b="1" dirty="0"/>
              <a:t>GROUP</a:t>
            </a:r>
            <a:r>
              <a:rPr lang="en-US" altLang="zh-CN" dirty="0"/>
              <a:t> </a:t>
            </a:r>
            <a:r>
              <a:rPr lang="en-US" altLang="zh-CN" b="1" dirty="0"/>
              <a:t>BY</a:t>
            </a:r>
            <a:r>
              <a:rPr lang="en-US" altLang="zh-CN" dirty="0"/>
              <a:t> </a:t>
            </a:r>
            <a:r>
              <a:rPr lang="en-US" altLang="zh-CN" dirty="0" err="1"/>
              <a:t>cust_id</a:t>
            </a:r>
            <a:r>
              <a:rPr lang="en-US" altLang="zh-CN" dirty="0"/>
              <a:t>, </a:t>
            </a:r>
          </a:p>
          <a:p>
            <a:r>
              <a:rPr lang="en-US" altLang="zh-CN" dirty="0"/>
              <a:t>	</a:t>
            </a:r>
            <a:r>
              <a:rPr lang="zh-CN" altLang="en-US" dirty="0"/>
              <a:t>     </a:t>
            </a:r>
            <a:r>
              <a:rPr lang="en-US" altLang="zh-CN" dirty="0" err="1"/>
              <a:t>ord_date</a:t>
            </a:r>
            <a:r>
              <a:rPr lang="en-US" altLang="zh-CN" dirty="0"/>
              <a:t> </a:t>
            </a:r>
          </a:p>
          <a:p>
            <a:r>
              <a:rPr lang="en-US" altLang="zh-CN" b="1" dirty="0"/>
              <a:t>HAVING</a:t>
            </a:r>
            <a:r>
              <a:rPr lang="en-US" altLang="zh-CN" dirty="0"/>
              <a:t> total &gt; 250</a:t>
            </a:r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" name="Straight Arrow Connector 5">
            <a:extLst>
              <a:ext uri="{FF2B5EF4-FFF2-40B4-BE49-F238E27FC236}">
                <a16:creationId xmlns:a16="http://schemas.microsoft.com/office/drawing/2014/main" id="{4478510F-90C5-B340-A20C-20582F2FB54F}"/>
              </a:ext>
            </a:extLst>
          </p:cNvPr>
          <p:cNvCxnSpPr>
            <a:cxnSpLocks/>
          </p:cNvCxnSpPr>
          <p:nvPr/>
        </p:nvCxnSpPr>
        <p:spPr>
          <a:xfrm>
            <a:off x="8017631" y="4565358"/>
            <a:ext cx="3395408" cy="0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6">
            <a:extLst>
              <a:ext uri="{FF2B5EF4-FFF2-40B4-BE49-F238E27FC236}">
                <a16:creationId xmlns:a16="http://schemas.microsoft.com/office/drawing/2014/main" id="{54DAC689-94B3-7948-908A-98218E95BE35}"/>
              </a:ext>
            </a:extLst>
          </p:cNvPr>
          <p:cNvSpPr/>
          <p:nvPr/>
        </p:nvSpPr>
        <p:spPr>
          <a:xfrm>
            <a:off x="11635565" y="3370638"/>
            <a:ext cx="11877365" cy="89562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MongoDB Example</a:t>
            </a: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altLang="zh-CN" sz="3200" dirty="0" err="1"/>
              <a:t>db.orders.aggregate</a:t>
            </a:r>
            <a:r>
              <a:rPr lang="en-US" altLang="zh-CN" sz="3200" dirty="0"/>
              <a:t>( [ </a:t>
            </a:r>
          </a:p>
          <a:p>
            <a:r>
              <a:rPr lang="en-US" altLang="zh-CN" sz="3200" dirty="0"/>
              <a:t>	{ $group</a:t>
            </a:r>
            <a:r>
              <a:rPr lang="en-US" altLang="zh-CN" dirty="0"/>
              <a:t>:</a:t>
            </a:r>
            <a:r>
              <a:rPr lang="en-US" altLang="zh-CN" sz="3200" dirty="0"/>
              <a:t> { </a:t>
            </a:r>
          </a:p>
          <a:p>
            <a:r>
              <a:rPr lang="en-US" altLang="zh-CN" sz="3200" dirty="0"/>
              <a:t>		_id</a:t>
            </a:r>
            <a:r>
              <a:rPr lang="en-US" altLang="zh-CN" dirty="0"/>
              <a:t>:</a:t>
            </a:r>
            <a:r>
              <a:rPr lang="en-US" altLang="zh-CN" sz="3200" dirty="0"/>
              <a:t> { </a:t>
            </a:r>
          </a:p>
          <a:p>
            <a:r>
              <a:rPr lang="en-US" altLang="zh-CN" sz="3200" dirty="0"/>
              <a:t>		</a:t>
            </a:r>
            <a:r>
              <a:rPr lang="en-US" altLang="zh-CN" sz="3200" dirty="0" err="1"/>
              <a:t>cust_id</a:t>
            </a:r>
            <a:r>
              <a:rPr lang="en-US" altLang="zh-CN" dirty="0"/>
              <a:t>:</a:t>
            </a:r>
            <a:r>
              <a:rPr lang="en-US" altLang="zh-CN" sz="3200" dirty="0"/>
              <a:t> </a:t>
            </a:r>
            <a:r>
              <a:rPr lang="en-US" altLang="zh-CN" dirty="0"/>
              <a:t>"$</a:t>
            </a:r>
            <a:r>
              <a:rPr lang="en-US" altLang="zh-CN" dirty="0" err="1"/>
              <a:t>cust_id</a:t>
            </a:r>
            <a:r>
              <a:rPr lang="en-US" altLang="zh-CN" dirty="0"/>
              <a:t>"</a:t>
            </a:r>
            <a:r>
              <a:rPr lang="en-US" altLang="zh-CN" sz="3200" dirty="0"/>
              <a:t>,</a:t>
            </a:r>
          </a:p>
          <a:p>
            <a:r>
              <a:rPr lang="en-US" altLang="zh-CN" sz="3200" dirty="0"/>
              <a:t>		 </a:t>
            </a:r>
            <a:r>
              <a:rPr lang="en-US" altLang="zh-CN" sz="3200" dirty="0" err="1"/>
              <a:t>ord_date</a:t>
            </a:r>
            <a:r>
              <a:rPr lang="en-US" altLang="zh-CN" dirty="0"/>
              <a:t>:</a:t>
            </a:r>
            <a:r>
              <a:rPr lang="en-US" altLang="zh-CN" sz="3200" dirty="0"/>
              <a:t> { $</a:t>
            </a:r>
            <a:r>
              <a:rPr lang="en-US" altLang="zh-CN" sz="3200" dirty="0" err="1"/>
              <a:t>dateToString</a:t>
            </a:r>
            <a:r>
              <a:rPr lang="en-US" altLang="zh-CN" dirty="0"/>
              <a:t>:</a:t>
            </a:r>
            <a:r>
              <a:rPr lang="en-US" altLang="zh-CN" sz="3200" dirty="0"/>
              <a:t> { </a:t>
            </a:r>
          </a:p>
          <a:p>
            <a:r>
              <a:rPr lang="en-US" altLang="zh-CN" sz="3200" dirty="0"/>
              <a:t>		format</a:t>
            </a:r>
            <a:r>
              <a:rPr lang="en-US" altLang="zh-CN" dirty="0"/>
              <a:t>:</a:t>
            </a:r>
            <a:r>
              <a:rPr lang="en-US" altLang="zh-CN" sz="3200" dirty="0"/>
              <a:t> </a:t>
            </a:r>
            <a:r>
              <a:rPr lang="en-US" altLang="zh-CN" dirty="0"/>
              <a:t>"%Y-%m-%d"</a:t>
            </a:r>
            <a:r>
              <a:rPr lang="en-US" altLang="zh-CN" sz="3200" dirty="0"/>
              <a:t>, </a:t>
            </a:r>
          </a:p>
          <a:p>
            <a:r>
              <a:rPr lang="en-US" altLang="zh-CN" sz="3200" dirty="0"/>
              <a:t>		date</a:t>
            </a:r>
            <a:r>
              <a:rPr lang="en-US" altLang="zh-CN" dirty="0"/>
              <a:t>:</a:t>
            </a:r>
            <a:r>
              <a:rPr lang="en-US" altLang="zh-CN" sz="3200" dirty="0"/>
              <a:t> </a:t>
            </a:r>
            <a:r>
              <a:rPr lang="en-US" altLang="zh-CN" dirty="0"/>
              <a:t>"$</a:t>
            </a:r>
            <a:r>
              <a:rPr lang="en-US" altLang="zh-CN" dirty="0" err="1"/>
              <a:t>ord_date</a:t>
            </a:r>
            <a:r>
              <a:rPr lang="en-US" altLang="zh-CN" dirty="0"/>
              <a:t>"</a:t>
            </a:r>
            <a:r>
              <a:rPr lang="en-US" altLang="zh-CN" sz="3200" dirty="0"/>
              <a:t> }</a:t>
            </a:r>
          </a:p>
          <a:p>
            <a:r>
              <a:rPr lang="en-US" altLang="zh-CN" sz="3200" dirty="0"/>
              <a:t>		} }, </a:t>
            </a:r>
          </a:p>
          <a:p>
            <a:r>
              <a:rPr lang="en-US" altLang="zh-CN" sz="3200" dirty="0"/>
              <a:t>	total</a:t>
            </a:r>
            <a:r>
              <a:rPr lang="en-US" altLang="zh-CN" dirty="0"/>
              <a:t>:</a:t>
            </a:r>
            <a:r>
              <a:rPr lang="en-US" altLang="zh-CN" sz="3200" dirty="0"/>
              <a:t> { $sum</a:t>
            </a:r>
            <a:r>
              <a:rPr lang="en-US" altLang="zh-CN" dirty="0"/>
              <a:t>:</a:t>
            </a:r>
            <a:r>
              <a:rPr lang="en-US" altLang="zh-CN" sz="3200" dirty="0"/>
              <a:t> </a:t>
            </a:r>
            <a:r>
              <a:rPr lang="en-US" altLang="zh-CN" dirty="0"/>
              <a:t>"$price"</a:t>
            </a:r>
            <a:r>
              <a:rPr lang="en-US" altLang="zh-CN" sz="3200" dirty="0"/>
              <a:t> } } </a:t>
            </a:r>
          </a:p>
          <a:p>
            <a:r>
              <a:rPr lang="en-US" altLang="zh-CN" sz="3200" dirty="0"/>
              <a:t>	}, </a:t>
            </a:r>
          </a:p>
          <a:p>
            <a:r>
              <a:rPr lang="en-US" altLang="zh-CN" sz="3200" dirty="0"/>
              <a:t>	{ $match</a:t>
            </a:r>
            <a:r>
              <a:rPr lang="en-US" altLang="zh-CN" dirty="0"/>
              <a:t>:</a:t>
            </a:r>
            <a:r>
              <a:rPr lang="en-US" altLang="zh-CN" sz="3200" dirty="0"/>
              <a:t> { total</a:t>
            </a:r>
            <a:r>
              <a:rPr lang="en-US" altLang="zh-CN" dirty="0"/>
              <a:t>:</a:t>
            </a:r>
            <a:r>
              <a:rPr lang="en-US" altLang="zh-CN" sz="3200" dirty="0"/>
              <a:t> { $</a:t>
            </a:r>
            <a:r>
              <a:rPr lang="en-US" altLang="zh-CN" sz="3200" dirty="0" err="1"/>
              <a:t>gt</a:t>
            </a:r>
            <a:r>
              <a:rPr lang="en-US" altLang="zh-CN" dirty="0"/>
              <a:t>:</a:t>
            </a:r>
            <a:r>
              <a:rPr lang="en-US" altLang="zh-CN" sz="3200" dirty="0"/>
              <a:t> </a:t>
            </a:r>
            <a:r>
              <a:rPr lang="en-US" altLang="zh-CN" dirty="0"/>
              <a:t>250</a:t>
            </a:r>
            <a:r>
              <a:rPr lang="en-US" altLang="zh-CN" sz="3200" dirty="0"/>
              <a:t> } } }</a:t>
            </a:r>
          </a:p>
          <a:p>
            <a:r>
              <a:rPr lang="en-US" altLang="zh-CN" sz="3200" dirty="0"/>
              <a:t> ] )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6" name="Straight Arrow Connector 9">
            <a:extLst>
              <a:ext uri="{FF2B5EF4-FFF2-40B4-BE49-F238E27FC236}">
                <a16:creationId xmlns:a16="http://schemas.microsoft.com/office/drawing/2014/main" id="{7820C2D5-736B-6F4F-BA40-9C7B2EF8A639}"/>
              </a:ext>
            </a:extLst>
          </p:cNvPr>
          <p:cNvCxnSpPr>
            <a:cxnSpLocks/>
          </p:cNvCxnSpPr>
          <p:nvPr/>
        </p:nvCxnSpPr>
        <p:spPr>
          <a:xfrm>
            <a:off x="7560646" y="9912784"/>
            <a:ext cx="3840459" cy="7779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560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1D88E3EE-30DD-AD44-8B61-637DA75B4F7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kumimoji="1" lang="zh-CN" altLang="en-US" dirty="0"/>
              <a:t>示例：数组拆分后分组统计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EADEFCC-4498-EA42-80C1-8F565F18206E}"/>
              </a:ext>
            </a:extLst>
          </p:cNvPr>
          <p:cNvSpPr/>
          <p:nvPr/>
        </p:nvSpPr>
        <p:spPr>
          <a:xfrm>
            <a:off x="1219200" y="3537985"/>
            <a:ext cx="9184496" cy="741741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cs typeface="Arial" charset="0"/>
              </a:rPr>
              <a:t>SQL Example</a:t>
            </a:r>
          </a:p>
          <a:p>
            <a:b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SELECT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dirty="0" err="1">
                <a:latin typeface="Arial" panose="020B0604020202020204" pitchFamily="34" charset="0"/>
                <a:cs typeface="Arial" panose="020B0604020202020204" pitchFamily="34" charset="0"/>
              </a:rPr>
              <a:t>cust_id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SUM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zh-CN" dirty="0" err="1">
                <a:latin typeface="Arial" panose="020B0604020202020204" pitchFamily="34" charset="0"/>
                <a:cs typeface="Arial" panose="020B0604020202020204" pitchFamily="34" charset="0"/>
              </a:rPr>
              <a:t>li.qty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 qty </a:t>
            </a:r>
          </a:p>
          <a:p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 orders o, </a:t>
            </a:r>
          </a:p>
          <a:p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altLang="zh-CN" dirty="0" err="1">
                <a:latin typeface="Arial" panose="020B0604020202020204" pitchFamily="34" charset="0"/>
                <a:cs typeface="Arial" panose="020B0604020202020204" pitchFamily="34" charset="0"/>
              </a:rPr>
              <a:t>order_lineitem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 li </a:t>
            </a:r>
          </a:p>
          <a:p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dirty="0" err="1">
                <a:latin typeface="Arial" panose="020B0604020202020204" pitchFamily="34" charset="0"/>
                <a:cs typeface="Arial" panose="020B0604020202020204" pitchFamily="34" charset="0"/>
              </a:rPr>
              <a:t>li.order_id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altLang="zh-CN" dirty="0" err="1">
                <a:latin typeface="Arial" panose="020B0604020202020204" pitchFamily="34" charset="0"/>
                <a:cs typeface="Arial" panose="020B0604020202020204" pitchFamily="34" charset="0"/>
              </a:rPr>
              <a:t>o.id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b="1" dirty="0">
                <a:latin typeface="Arial" panose="020B0604020202020204" pitchFamily="34" charset="0"/>
                <a:cs typeface="Arial" panose="020B0604020202020204" pitchFamily="34" charset="0"/>
              </a:rPr>
              <a:t>BY</a:t>
            </a:r>
            <a:r>
              <a:rPr lang="en-US" altLang="zh-CN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dirty="0" err="1">
                <a:latin typeface="Arial" panose="020B0604020202020204" pitchFamily="34" charset="0"/>
                <a:cs typeface="Arial" panose="020B0604020202020204" pitchFamily="34" charset="0"/>
              </a:rPr>
              <a:t>cust_id</a:t>
            </a:r>
            <a:endParaRPr lang="en-US" altLang="zh-CN" sz="3200" b="1" i="1" dirty="0">
              <a:solidFill>
                <a:schemeClr val="accent4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4" name="Straight Arrow Connector 5">
            <a:extLst>
              <a:ext uri="{FF2B5EF4-FFF2-40B4-BE49-F238E27FC236}">
                <a16:creationId xmlns:a16="http://schemas.microsoft.com/office/drawing/2014/main" id="{4478510F-90C5-B340-A20C-20582F2FB54F}"/>
              </a:ext>
            </a:extLst>
          </p:cNvPr>
          <p:cNvCxnSpPr>
            <a:cxnSpLocks/>
          </p:cNvCxnSpPr>
          <p:nvPr/>
        </p:nvCxnSpPr>
        <p:spPr>
          <a:xfrm>
            <a:off x="8162618" y="4732705"/>
            <a:ext cx="3395408" cy="0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Rectangle 6">
            <a:extLst>
              <a:ext uri="{FF2B5EF4-FFF2-40B4-BE49-F238E27FC236}">
                <a16:creationId xmlns:a16="http://schemas.microsoft.com/office/drawing/2014/main" id="{54DAC689-94B3-7948-908A-98218E95BE35}"/>
              </a:ext>
            </a:extLst>
          </p:cNvPr>
          <p:cNvSpPr/>
          <p:nvPr/>
        </p:nvSpPr>
        <p:spPr>
          <a:xfrm>
            <a:off x="11780552" y="3537985"/>
            <a:ext cx="11877365" cy="717119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 </a:t>
            </a:r>
            <a:r>
              <a:rPr lang="zh-CN" altLang="en-US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sz="3200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MongoDB Example</a:t>
            </a:r>
          </a:p>
          <a:p>
            <a:endParaRPr lang="en-US" altLang="zh-CN" sz="3200" b="1" i="1" dirty="0">
              <a:solidFill>
                <a:schemeClr val="accent4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altLang="zh-CN" sz="3200" dirty="0" err="1"/>
              <a:t>db.orders.aggregate</a:t>
            </a:r>
            <a:r>
              <a:rPr lang="en-US" altLang="zh-CN" sz="3200" dirty="0"/>
              <a:t>( [ </a:t>
            </a:r>
          </a:p>
          <a:p>
            <a:r>
              <a:rPr lang="en-US" altLang="zh-CN" sz="3200" dirty="0"/>
              <a:t>	{ $unwind</a:t>
            </a:r>
            <a:r>
              <a:rPr lang="en-US" altLang="zh-CN" dirty="0"/>
              <a:t>:</a:t>
            </a:r>
            <a:r>
              <a:rPr lang="en-US" altLang="zh-CN" sz="3200" dirty="0"/>
              <a:t> </a:t>
            </a:r>
            <a:r>
              <a:rPr lang="en-US" altLang="zh-CN" dirty="0"/>
              <a:t>"$items"</a:t>
            </a:r>
            <a:r>
              <a:rPr lang="en-US" altLang="zh-CN" sz="3200" dirty="0"/>
              <a:t> },</a:t>
            </a:r>
          </a:p>
          <a:p>
            <a:r>
              <a:rPr lang="en-US" altLang="zh-CN" sz="3200" dirty="0"/>
              <a:t>	 { $group</a:t>
            </a:r>
            <a:r>
              <a:rPr lang="en-US" altLang="zh-CN" dirty="0"/>
              <a:t>:</a:t>
            </a:r>
            <a:r>
              <a:rPr lang="en-US" altLang="zh-CN" sz="3200" dirty="0"/>
              <a:t> { _id</a:t>
            </a:r>
            <a:r>
              <a:rPr lang="en-US" altLang="zh-CN" dirty="0"/>
              <a:t>:</a:t>
            </a:r>
            <a:r>
              <a:rPr lang="en-US" altLang="zh-CN" sz="3200" dirty="0"/>
              <a:t> </a:t>
            </a:r>
            <a:r>
              <a:rPr lang="en-US" altLang="zh-CN" dirty="0"/>
              <a:t>"$</a:t>
            </a:r>
            <a:r>
              <a:rPr lang="en-US" altLang="zh-CN" dirty="0" err="1"/>
              <a:t>cust_id</a:t>
            </a:r>
            <a:r>
              <a:rPr lang="en-US" altLang="zh-CN" dirty="0"/>
              <a:t>"</a:t>
            </a:r>
            <a:r>
              <a:rPr lang="en-US" altLang="zh-CN" sz="3200" dirty="0"/>
              <a:t>, </a:t>
            </a:r>
          </a:p>
          <a:p>
            <a:r>
              <a:rPr lang="en-US" altLang="zh-CN" sz="3200" dirty="0"/>
              <a:t>		qty</a:t>
            </a:r>
            <a:r>
              <a:rPr lang="en-US" altLang="zh-CN" dirty="0"/>
              <a:t>:</a:t>
            </a:r>
            <a:r>
              <a:rPr lang="en-US" altLang="zh-CN" sz="3200" dirty="0"/>
              <a:t> { $sum</a:t>
            </a:r>
            <a:r>
              <a:rPr lang="en-US" altLang="zh-CN" dirty="0"/>
              <a:t>:</a:t>
            </a:r>
            <a:r>
              <a:rPr lang="en-US" altLang="zh-CN" sz="3200" dirty="0"/>
              <a:t> </a:t>
            </a:r>
            <a:r>
              <a:rPr lang="en-US" altLang="zh-CN" dirty="0"/>
              <a:t>"$</a:t>
            </a:r>
            <a:r>
              <a:rPr lang="en-US" altLang="zh-CN" dirty="0" err="1"/>
              <a:t>items.qty</a:t>
            </a:r>
            <a:r>
              <a:rPr lang="en-US" altLang="zh-CN" dirty="0"/>
              <a:t>"</a:t>
            </a:r>
            <a:r>
              <a:rPr lang="en-US" altLang="zh-CN" sz="3200" dirty="0"/>
              <a:t> } }</a:t>
            </a:r>
          </a:p>
          <a:p>
            <a:r>
              <a:rPr lang="en-US" altLang="zh-CN" sz="3200" dirty="0"/>
              <a:t>	 }</a:t>
            </a:r>
          </a:p>
          <a:p>
            <a:r>
              <a:rPr lang="en-US" altLang="zh-CN" sz="3200" dirty="0"/>
              <a:t> ] )</a:t>
            </a:r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  <a:p>
            <a:endParaRPr lang="en-US" altLang="zh-CN" sz="3200" dirty="0"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6" name="Straight Arrow Connector 9">
            <a:extLst>
              <a:ext uri="{FF2B5EF4-FFF2-40B4-BE49-F238E27FC236}">
                <a16:creationId xmlns:a16="http://schemas.microsoft.com/office/drawing/2014/main" id="{7820C2D5-736B-6F4F-BA40-9C7B2EF8A639}"/>
              </a:ext>
            </a:extLst>
          </p:cNvPr>
          <p:cNvCxnSpPr>
            <a:cxnSpLocks/>
          </p:cNvCxnSpPr>
          <p:nvPr/>
        </p:nvCxnSpPr>
        <p:spPr>
          <a:xfrm>
            <a:off x="7705633" y="10080131"/>
            <a:ext cx="3840459" cy="7779"/>
          </a:xfrm>
          <a:prstGeom prst="straightConnector1">
            <a:avLst/>
          </a:prstGeom>
          <a:ln>
            <a:solidFill>
              <a:schemeClr val="accent4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63834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>
            <a:extLst>
              <a:ext uri="{FF2B5EF4-FFF2-40B4-BE49-F238E27FC236}">
                <a16:creationId xmlns:a16="http://schemas.microsoft.com/office/drawing/2014/main" id="{5643FEF8-F2A5-5F44-85F0-9A77CFC8189D}"/>
              </a:ext>
            </a:extLst>
          </p:cNvPr>
          <p:cNvSpPr/>
          <p:nvPr/>
        </p:nvSpPr>
        <p:spPr>
          <a:xfrm>
            <a:off x="1002034" y="7791709"/>
            <a:ext cx="22379932" cy="9455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75920" marR="10160" indent="-351790">
              <a:lnSpc>
                <a:spcPts val="6000"/>
              </a:lnSpc>
              <a:spcBef>
                <a:spcPts val="1000"/>
              </a:spcBef>
              <a:buFont typeface="Arial"/>
              <a:buChar char="•"/>
              <a:tabLst>
                <a:tab pos="377190" algn="l"/>
              </a:tabLst>
            </a:pPr>
            <a:r>
              <a:rPr lang="zh-CN" altLang="en-US" sz="8800" dirty="0"/>
              <a:t> 视图介绍</a:t>
            </a:r>
            <a:endParaRPr kumimoji="1" lang="zh-CN" altLang="en-US" sz="8800" dirty="0"/>
          </a:p>
        </p:txBody>
      </p:sp>
    </p:spTree>
    <p:extLst>
      <p:ext uri="{BB962C8B-B14F-4D97-AF65-F5344CB8AC3E}">
        <p14:creationId xmlns:p14="http://schemas.microsoft.com/office/powerpoint/2010/main" val="4185324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1D88E3EE-30DD-AD44-8B61-637DA75B4F7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212121"/>
                </a:solidFill>
                <a:latin typeface="Noto Sans CJK JP Medium"/>
                <a:cs typeface="Noto Sans CJK JP Medium"/>
              </a:rPr>
              <a:t>视图概念</a:t>
            </a:r>
            <a:endParaRPr kumimoji="1" lang="zh-CN" altLang="en-US" dirty="0"/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A707ED2D-373C-D248-93B3-5A62FF6C2F84}"/>
              </a:ext>
            </a:extLst>
          </p:cNvPr>
          <p:cNvSpPr txBox="1"/>
          <p:nvPr/>
        </p:nvSpPr>
        <p:spPr>
          <a:xfrm>
            <a:off x="1219200" y="3354797"/>
            <a:ext cx="19483219" cy="96334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000" dirty="0">
                <a:latin typeface="Microsoft YaHei" charset="-122"/>
                <a:ea typeface="Microsoft YaHei" charset="-122"/>
                <a:cs typeface="Microsoft YaHei" charset="-122"/>
              </a:rPr>
              <a:t>视图</a:t>
            </a:r>
            <a:r>
              <a:rPr lang="en-US" altLang="zh-CN" sz="4000" dirty="0">
                <a:latin typeface="Microsoft YaHei" charset="-122"/>
                <a:ea typeface="Microsoft YaHei" charset="-122"/>
                <a:cs typeface="Microsoft YaHei" charset="-122"/>
              </a:rPr>
              <a:t>(View):</a:t>
            </a:r>
          </a:p>
          <a:p>
            <a:pPr>
              <a:lnSpc>
                <a:spcPct val="150000"/>
              </a:lnSpc>
            </a:pPr>
            <a:r>
              <a:rPr lang="zh-CN" altLang="en-US" sz="4000" dirty="0">
                <a:latin typeface="Microsoft YaHei" charset="-122"/>
                <a:ea typeface="Microsoft YaHei" charset="-122"/>
                <a:cs typeface="Microsoft YaHei" charset="-122"/>
              </a:rPr>
              <a:t>提供了一个临时的数据空间，这部分数据可以来源于目前存在的集合（</a:t>
            </a:r>
            <a:r>
              <a:rPr lang="en-US" altLang="zh-CN" sz="4000" dirty="0">
                <a:latin typeface="Microsoft YaHei" charset="-122"/>
                <a:ea typeface="Microsoft YaHei" charset="-122"/>
                <a:cs typeface="Microsoft YaHei" charset="-122"/>
              </a:rPr>
              <a:t>collection</a:t>
            </a:r>
            <a:r>
              <a:rPr lang="zh-CN" altLang="en-US" sz="4000" dirty="0">
                <a:latin typeface="Microsoft YaHei" charset="-122"/>
                <a:ea typeface="Microsoft YaHei" charset="-122"/>
                <a:cs typeface="Microsoft YaHei" charset="-122"/>
              </a:rPr>
              <a:t>），</a:t>
            </a:r>
            <a:endParaRPr lang="en-US" altLang="zh-CN" sz="4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4000" dirty="0">
                <a:latin typeface="Microsoft YaHei" charset="-122"/>
                <a:ea typeface="Microsoft YaHei" charset="-122"/>
                <a:cs typeface="Microsoft YaHei" charset="-122"/>
              </a:rPr>
              <a:t>也可以来源于其他视图（</a:t>
            </a:r>
            <a:r>
              <a:rPr lang="en-US" altLang="zh-CN" sz="4000" dirty="0">
                <a:latin typeface="Microsoft YaHei" charset="-122"/>
                <a:ea typeface="Microsoft YaHei" charset="-122"/>
                <a:cs typeface="Microsoft YaHei" charset="-122"/>
              </a:rPr>
              <a:t>View</a:t>
            </a:r>
            <a:r>
              <a:rPr lang="zh-CN" altLang="en-US" sz="4000" dirty="0">
                <a:latin typeface="Microsoft YaHei" charset="-122"/>
                <a:ea typeface="Microsoft YaHei" charset="-122"/>
                <a:cs typeface="Microsoft YaHei" charset="-122"/>
              </a:rPr>
              <a:t>）；</a:t>
            </a:r>
            <a:r>
              <a:rPr lang="en-US" altLang="zh-CN" sz="4000" dirty="0"/>
              <a:t>	</a:t>
            </a:r>
          </a:p>
          <a:p>
            <a:pPr>
              <a:lnSpc>
                <a:spcPct val="150000"/>
              </a:lnSpc>
            </a:pPr>
            <a:endParaRPr lang="en-US" altLang="zh-CN" sz="4000" dirty="0"/>
          </a:p>
          <a:p>
            <a:pPr>
              <a:lnSpc>
                <a:spcPct val="150000"/>
              </a:lnSpc>
            </a:pPr>
            <a:r>
              <a:rPr lang="zh-CN" altLang="en-US" sz="4000" dirty="0">
                <a:latin typeface="Microsoft YaHei" charset="-122"/>
                <a:ea typeface="Microsoft YaHei" charset="-122"/>
                <a:cs typeface="Microsoft YaHei" charset="-122"/>
              </a:rPr>
              <a:t>视图功能</a:t>
            </a:r>
            <a:r>
              <a:rPr lang="en-US" altLang="zh-CN" sz="4000" dirty="0">
                <a:latin typeface="Microsoft YaHei" charset="-122"/>
                <a:ea typeface="Microsoft YaHei" charset="-122"/>
                <a:cs typeface="Microsoft YaHei" charset="-122"/>
              </a:rPr>
              <a:t>: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4000" dirty="0">
                <a:latin typeface="Microsoft YaHei" charset="-122"/>
                <a:ea typeface="Microsoft YaHei" charset="-122"/>
                <a:cs typeface="Microsoft YaHei" charset="-122"/>
              </a:rPr>
              <a:t>视图提供了一个完美的数据抽象层</a:t>
            </a:r>
            <a:endParaRPr lang="en-US" altLang="zh-CN" sz="4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4000" dirty="0">
                <a:latin typeface="Microsoft YaHei" charset="-122"/>
                <a:ea typeface="Microsoft YaHei" charset="-122"/>
                <a:cs typeface="Microsoft YaHei" charset="-122"/>
              </a:rPr>
              <a:t>视图为源数据库提供安全保障</a:t>
            </a:r>
            <a:endParaRPr lang="en-US" altLang="zh-CN" sz="4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1257300" lvl="2" indent="-342900">
              <a:lnSpc>
                <a:spcPct val="150000"/>
              </a:lnSpc>
              <a:buFont typeface="Arial" charset="0"/>
              <a:buChar char="•"/>
            </a:pPr>
            <a:r>
              <a:rPr lang="zh-CN" altLang="en-US" sz="4000" dirty="0">
                <a:latin typeface="Microsoft YaHei" charset="-122"/>
                <a:ea typeface="Microsoft YaHei" charset="-122"/>
                <a:cs typeface="Microsoft YaHei" charset="-122"/>
              </a:rPr>
              <a:t>重要数据脱敏</a:t>
            </a:r>
            <a:endParaRPr lang="en-US" altLang="zh-CN" sz="4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1257300" lvl="2" indent="-342900">
              <a:lnSpc>
                <a:spcPct val="150000"/>
              </a:lnSpc>
              <a:buFont typeface="Arial" charset="0"/>
              <a:buChar char="•"/>
            </a:pPr>
            <a:r>
              <a:rPr lang="zh-CN" altLang="en-US" sz="4000" dirty="0">
                <a:latin typeface="Microsoft YaHei" charset="-122"/>
                <a:ea typeface="Microsoft YaHei" charset="-122"/>
                <a:cs typeface="Microsoft YaHei" charset="-122"/>
              </a:rPr>
              <a:t>视图只读</a:t>
            </a:r>
            <a:endParaRPr lang="en-US" altLang="zh-CN" sz="4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1257300" lvl="2" indent="-342900">
              <a:buFont typeface="+mj-lt"/>
              <a:buAutoNum type="arabicPeriod"/>
            </a:pPr>
            <a:endParaRPr lang="en-US" altLang="zh-CN" sz="4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4000" dirty="0"/>
          </a:p>
        </p:txBody>
      </p:sp>
    </p:spTree>
    <p:extLst>
      <p:ext uri="{BB962C8B-B14F-4D97-AF65-F5344CB8AC3E}">
        <p14:creationId xmlns:p14="http://schemas.microsoft.com/office/powerpoint/2010/main" val="3230757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>
            <a:extLst>
              <a:ext uri="{FF2B5EF4-FFF2-40B4-BE49-F238E27FC236}">
                <a16:creationId xmlns:a16="http://schemas.microsoft.com/office/drawing/2014/main" id="{5643FEF8-F2A5-5F44-85F0-9A77CFC8189D}"/>
              </a:ext>
            </a:extLst>
          </p:cNvPr>
          <p:cNvSpPr/>
          <p:nvPr/>
        </p:nvSpPr>
        <p:spPr>
          <a:xfrm>
            <a:off x="1407551" y="7271756"/>
            <a:ext cx="22379932" cy="962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75920" marR="10160" indent="-351790">
              <a:lnSpc>
                <a:spcPts val="6000"/>
              </a:lnSpc>
              <a:spcBef>
                <a:spcPts val="1000"/>
              </a:spcBef>
              <a:buFont typeface="Arial"/>
              <a:buChar char="•"/>
              <a:tabLst>
                <a:tab pos="377190" algn="l"/>
              </a:tabLst>
            </a:pPr>
            <a:r>
              <a:rPr lang="zh-CN" altLang="en-US" sz="8800" dirty="0">
                <a:latin typeface="Noto Sans CJK JP Medium"/>
                <a:cs typeface="Noto Sans CJK JP Medium"/>
              </a:rPr>
              <a:t> 基本概念</a:t>
            </a:r>
          </a:p>
        </p:txBody>
      </p:sp>
    </p:spTree>
    <p:extLst>
      <p:ext uri="{BB962C8B-B14F-4D97-AF65-F5344CB8AC3E}">
        <p14:creationId xmlns:p14="http://schemas.microsoft.com/office/powerpoint/2010/main" val="24213613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1D88E3EE-30DD-AD44-8B61-637DA75B4F7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212121"/>
                </a:solidFill>
                <a:latin typeface="Noto Sans CJK JP Medium"/>
                <a:cs typeface="Noto Sans CJK JP Medium"/>
              </a:rPr>
              <a:t>视图</a:t>
            </a:r>
            <a:endParaRPr kumimoji="1" lang="zh-CN" altLang="en-US" dirty="0"/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E81CDA63-CD54-A14E-89BB-E130C0B6F450}"/>
              </a:ext>
            </a:extLst>
          </p:cNvPr>
          <p:cNvSpPr txBox="1"/>
          <p:nvPr/>
        </p:nvSpPr>
        <p:spPr>
          <a:xfrm>
            <a:off x="1246187" y="2968698"/>
            <a:ext cx="18027931" cy="10310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4000" dirty="0">
                <a:latin typeface="Arial" panose="020B0604020202020204" pitchFamily="34" charset="0"/>
                <a:ea typeface="Microsoft YaHei" charset="-122"/>
                <a:cs typeface="Arial" panose="020B0604020202020204" pitchFamily="34" charset="0"/>
              </a:rPr>
              <a:t>视图使用</a:t>
            </a:r>
            <a:r>
              <a:rPr lang="en-US" altLang="zh-CN" sz="4000" dirty="0">
                <a:latin typeface="Arial" panose="020B0604020202020204" pitchFamily="34" charset="0"/>
                <a:ea typeface="Microsoft YaHei" charset="-122"/>
                <a:cs typeface="Arial" panose="020B0604020202020204" pitchFamily="34" charset="0"/>
              </a:rPr>
              <a:t>: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4000" dirty="0">
                <a:latin typeface="Arial" panose="020B0604020202020204" pitchFamily="34" charset="0"/>
                <a:ea typeface="Microsoft YaHei" charset="-122"/>
                <a:cs typeface="Arial" panose="020B0604020202020204" pitchFamily="34" charset="0"/>
              </a:rPr>
              <a:t>创建视图</a:t>
            </a:r>
            <a:endParaRPr lang="en-US" altLang="zh-CN" sz="4000" dirty="0">
              <a:latin typeface="Arial" panose="020B0604020202020204" pitchFamily="34" charset="0"/>
              <a:ea typeface="Microsoft YaHei" charset="-122"/>
              <a:cs typeface="Arial" panose="020B0604020202020204" pitchFamily="34" charset="0"/>
            </a:endParaRPr>
          </a:p>
          <a:p>
            <a:pPr lvl="2">
              <a:lnSpc>
                <a:spcPct val="150000"/>
              </a:lnSpc>
            </a:pPr>
            <a:r>
              <a:rPr lang="en-US" sz="4000" i="1" dirty="0" err="1">
                <a:latin typeface="Arial" panose="020B0604020202020204" pitchFamily="34" charset="0"/>
                <a:cs typeface="Arial" panose="020B0604020202020204" pitchFamily="34" charset="0"/>
              </a:rPr>
              <a:t>db.createView</a:t>
            </a:r>
            <a:r>
              <a:rPr lang="en-US" sz="4000" i="1" dirty="0">
                <a:latin typeface="Arial" panose="020B0604020202020204" pitchFamily="34" charset="0"/>
                <a:cs typeface="Arial" panose="020B0604020202020204" pitchFamily="34" charset="0"/>
              </a:rPr>
              <a:t>(&lt;name&gt;, &lt;source&gt;, &lt;pipeline&gt;, &lt;collation&gt;) 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endParaRPr lang="en-US" altLang="zh-CN" sz="4000" dirty="0">
              <a:latin typeface="Arial" panose="020B0604020202020204" pitchFamily="34" charset="0"/>
              <a:ea typeface="Microsoft YaHei" charset="-122"/>
              <a:cs typeface="Arial" panose="020B0604020202020204" pitchFamily="34" charset="0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4000" dirty="0">
                <a:latin typeface="Arial" panose="020B0604020202020204" pitchFamily="34" charset="0"/>
                <a:ea typeface="Microsoft YaHei" charset="-122"/>
                <a:cs typeface="Arial" panose="020B0604020202020204" pitchFamily="34" charset="0"/>
              </a:rPr>
              <a:t>查看视图</a:t>
            </a:r>
            <a:endParaRPr lang="en-US" altLang="zh-CN" sz="4000" dirty="0">
              <a:latin typeface="Arial" panose="020B0604020202020204" pitchFamily="34" charset="0"/>
              <a:ea typeface="Microsoft YaHei" charset="-122"/>
              <a:cs typeface="Arial" panose="020B0604020202020204" pitchFamily="34" charset="0"/>
            </a:endParaRPr>
          </a:p>
          <a:p>
            <a:pPr lvl="2">
              <a:lnSpc>
                <a:spcPct val="150000"/>
              </a:lnSpc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show collections </a:t>
            </a:r>
          </a:p>
          <a:p>
            <a:pPr lvl="2">
              <a:lnSpc>
                <a:spcPct val="150000"/>
              </a:lnSpc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db.system.views.find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zh-CN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4000" dirty="0">
                <a:latin typeface="Arial" panose="020B0604020202020204" pitchFamily="34" charset="0"/>
                <a:ea typeface="Microsoft YaHei" charset="-122"/>
                <a:cs typeface="Arial" panose="020B0604020202020204" pitchFamily="34" charset="0"/>
              </a:rPr>
              <a:t>删除视图</a:t>
            </a:r>
            <a:endParaRPr lang="en-US" altLang="zh-CN" sz="4000" dirty="0">
              <a:latin typeface="Arial" panose="020B0604020202020204" pitchFamily="34" charset="0"/>
              <a:ea typeface="Microsoft YaHei" charset="-122"/>
              <a:cs typeface="Arial" panose="020B0604020202020204" pitchFamily="34" charset="0"/>
            </a:endParaRPr>
          </a:p>
          <a:p>
            <a:pPr lvl="2">
              <a:lnSpc>
                <a:spcPct val="150000"/>
              </a:lnSpc>
            </a:pPr>
            <a:r>
              <a:rPr lang="en-US" altLang="zh-CN" sz="4000" dirty="0">
                <a:latin typeface="Arial" panose="020B0604020202020204" pitchFamily="34" charset="0"/>
                <a:ea typeface="Microsoft YaHei" charset="-122"/>
                <a:cs typeface="Arial" panose="020B0604020202020204" pitchFamily="34" charset="0"/>
              </a:rPr>
              <a:t>db.&lt;</a:t>
            </a:r>
            <a:r>
              <a:rPr lang="en-US" altLang="zh-CN" sz="4000" dirty="0" err="1">
                <a:latin typeface="Arial" panose="020B0604020202020204" pitchFamily="34" charset="0"/>
                <a:ea typeface="Microsoft YaHei" charset="-122"/>
                <a:cs typeface="Arial" panose="020B0604020202020204" pitchFamily="34" charset="0"/>
              </a:rPr>
              <a:t>viewName</a:t>
            </a:r>
            <a:r>
              <a:rPr lang="en-US" altLang="zh-CN" sz="4000" dirty="0">
                <a:latin typeface="Arial" panose="020B0604020202020204" pitchFamily="34" charset="0"/>
                <a:ea typeface="Microsoft YaHei" charset="-122"/>
                <a:cs typeface="Arial" panose="020B0604020202020204" pitchFamily="34" charset="0"/>
              </a:rPr>
              <a:t>&gt;.drop(</a:t>
            </a:r>
            <a:r>
              <a:rPr lang="zh-CN" altLang="en-US" sz="4000" dirty="0">
                <a:latin typeface="Arial" panose="020B0604020202020204" pitchFamily="34" charset="0"/>
                <a:ea typeface="Microsoft YaHei" charset="-122"/>
                <a:cs typeface="Arial" panose="020B0604020202020204" pitchFamily="34" charset="0"/>
              </a:rPr>
              <a:t> </a:t>
            </a:r>
            <a:r>
              <a:rPr lang="en-US" altLang="zh-CN" sz="4000" dirty="0">
                <a:latin typeface="Arial" panose="020B0604020202020204" pitchFamily="34" charset="0"/>
                <a:ea typeface="Microsoft YaHei" charset="-122"/>
                <a:cs typeface="Arial" panose="020B0604020202020204" pitchFamily="34" charset="0"/>
              </a:rPr>
              <a:t>)</a:t>
            </a:r>
          </a:p>
          <a:p>
            <a:pPr marL="457200" lvl="1"/>
            <a:endParaRPr lang="en-US" altLang="zh-CN" sz="3200" dirty="0">
              <a:latin typeface="Arial" panose="020B0604020202020204" pitchFamily="34" charset="0"/>
              <a:ea typeface="Microsoft YaHei" charset="-122"/>
              <a:cs typeface="Arial" panose="020B0604020202020204" pitchFamily="34" charset="0"/>
            </a:endParaRPr>
          </a:p>
          <a:p>
            <a:endParaRPr lang="en-US" altLang="zh-CN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232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1D88E3EE-30DD-AD44-8B61-637DA75B4F7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kumimoji="1" lang="zh-CN" altLang="en-US" dirty="0">
                <a:solidFill>
                  <a:srgbClr val="212121"/>
                </a:solidFill>
                <a:latin typeface="Noto Sans CJK JP Medium"/>
              </a:rPr>
              <a:t>创建视图</a:t>
            </a:r>
            <a:endParaRPr kumimoji="1" lang="zh-CN" altLang="en-US" dirty="0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44151687-17DA-1B42-ACD9-28CE81626775}"/>
              </a:ext>
            </a:extLst>
          </p:cNvPr>
          <p:cNvSpPr/>
          <p:nvPr/>
        </p:nvSpPr>
        <p:spPr>
          <a:xfrm>
            <a:off x="1246186" y="3381074"/>
            <a:ext cx="8530859" cy="403187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lvl="2"/>
            <a:r>
              <a:rPr lang="en-US" sz="3200" i="1" dirty="0" err="1"/>
              <a:t>db.createView</a:t>
            </a:r>
            <a:endParaRPr lang="en-US" sz="3200" i="1" dirty="0"/>
          </a:p>
          <a:p>
            <a:pPr marL="0" lvl="2"/>
            <a:r>
              <a:rPr lang="en-US" sz="3200" i="1" dirty="0"/>
              <a:t>(</a:t>
            </a:r>
          </a:p>
          <a:p>
            <a:pPr marL="0" lvl="2"/>
            <a:r>
              <a:rPr lang="en-US" sz="3200" i="1" dirty="0"/>
              <a:t>	&lt;name&gt;, </a:t>
            </a:r>
          </a:p>
          <a:p>
            <a:pPr marL="0" lvl="2"/>
            <a:r>
              <a:rPr lang="en-US" sz="3200" i="1" dirty="0"/>
              <a:t>	&lt;source&gt;,</a:t>
            </a:r>
          </a:p>
          <a:p>
            <a:pPr marL="0" lvl="2"/>
            <a:r>
              <a:rPr lang="en-US" sz="3200" i="1" dirty="0"/>
              <a:t>	&lt;pipeline&gt;, </a:t>
            </a:r>
          </a:p>
          <a:p>
            <a:pPr marL="0" lvl="2"/>
            <a:r>
              <a:rPr lang="en-US" sz="3200" i="1" dirty="0"/>
              <a:t>	&lt;collation&gt;</a:t>
            </a:r>
          </a:p>
          <a:p>
            <a:pPr marL="0" lvl="2"/>
            <a:r>
              <a:rPr lang="en-US" sz="3200" i="1" dirty="0"/>
              <a:t>) </a:t>
            </a:r>
            <a:endParaRPr lang="en-US" altLang="zh-CN" sz="32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sz="3200" dirty="0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509CB610-728C-0542-88DE-F85428596C52}"/>
              </a:ext>
            </a:extLst>
          </p:cNvPr>
          <p:cNvSpPr/>
          <p:nvPr/>
        </p:nvSpPr>
        <p:spPr>
          <a:xfrm>
            <a:off x="11253220" y="3381074"/>
            <a:ext cx="11583334" cy="403187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 err="1"/>
              <a:t>db.createView</a:t>
            </a:r>
            <a:endParaRPr lang="en-US" sz="3200" dirty="0"/>
          </a:p>
          <a:p>
            <a:r>
              <a:rPr lang="en-US" sz="3200" dirty="0"/>
              <a:t>(</a:t>
            </a:r>
          </a:p>
          <a:p>
            <a:r>
              <a:rPr lang="en-US" sz="3200" dirty="0"/>
              <a:t>"</a:t>
            </a:r>
            <a:r>
              <a:rPr lang="en-US" sz="3200" dirty="0" err="1"/>
              <a:t>person_info</a:t>
            </a:r>
            <a:r>
              <a:rPr lang="en-US" sz="3200" dirty="0"/>
              <a:t>",</a:t>
            </a:r>
          </a:p>
          <a:p>
            <a:r>
              <a:rPr lang="en-US" sz="3200" dirty="0"/>
              <a:t>"person",</a:t>
            </a:r>
          </a:p>
          <a:p>
            <a:r>
              <a:rPr lang="en-US" sz="3200" dirty="0"/>
              <a:t>{$project:</a:t>
            </a:r>
          </a:p>
          <a:p>
            <a:r>
              <a:rPr lang="en-US" sz="3200" dirty="0"/>
              <a:t>	{_id:0,first_name:1,last_name:1,gender:1}</a:t>
            </a:r>
          </a:p>
          <a:p>
            <a:r>
              <a:rPr lang="en-US" sz="3200" dirty="0"/>
              <a:t>}</a:t>
            </a:r>
          </a:p>
          <a:p>
            <a:r>
              <a:rPr lang="en-US" sz="3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86418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1D88E3EE-30DD-AD44-8B61-637DA75B4F7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kumimoji="1" lang="zh-CN" altLang="en-US" dirty="0">
                <a:solidFill>
                  <a:srgbClr val="212121"/>
                </a:solidFill>
                <a:latin typeface="Noto Sans CJK JP Medium"/>
              </a:rPr>
              <a:t>查看视图</a:t>
            </a:r>
            <a:endParaRPr kumimoji="1" lang="zh-CN" altLang="en-US" dirty="0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44151687-17DA-1B42-ACD9-28CE81626775}"/>
              </a:ext>
            </a:extLst>
          </p:cNvPr>
          <p:cNvSpPr/>
          <p:nvPr/>
        </p:nvSpPr>
        <p:spPr>
          <a:xfrm>
            <a:off x="1219200" y="3399003"/>
            <a:ext cx="21215229" cy="778674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CN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</a:t>
            </a:r>
            <a:r>
              <a:rPr lang="zh-CN" altLang="en-US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show</a:t>
            </a:r>
            <a:r>
              <a:rPr lang="zh-CN" altLang="en-US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the</a:t>
            </a:r>
            <a:r>
              <a:rPr lang="zh-CN" altLang="en-US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view</a:t>
            </a:r>
          </a:p>
          <a:p>
            <a:r>
              <a:rPr lang="en-US" altLang="zh-CN" dirty="0"/>
              <a:t>show</a:t>
            </a:r>
            <a:r>
              <a:rPr lang="zh-CN" altLang="en-US" dirty="0"/>
              <a:t> </a:t>
            </a:r>
            <a:r>
              <a:rPr lang="en-US" altLang="zh-CN" dirty="0"/>
              <a:t>tables</a:t>
            </a:r>
            <a:r>
              <a:rPr lang="zh-CN" altLang="en-US" dirty="0"/>
              <a:t> </a:t>
            </a:r>
            <a:r>
              <a:rPr lang="en-US" altLang="zh-CN" dirty="0"/>
              <a:t>/</a:t>
            </a:r>
            <a:r>
              <a:rPr lang="zh-CN" altLang="en-US" dirty="0"/>
              <a:t> </a:t>
            </a:r>
            <a:r>
              <a:rPr lang="en-US" altLang="zh-CN" dirty="0"/>
              <a:t>show</a:t>
            </a:r>
            <a:r>
              <a:rPr lang="zh-CN" altLang="en-US" dirty="0"/>
              <a:t> </a:t>
            </a:r>
            <a:r>
              <a:rPr lang="en-US" altLang="zh-CN" dirty="0"/>
              <a:t>collections</a:t>
            </a:r>
          </a:p>
          <a:p>
            <a:r>
              <a:rPr lang="en-US" altLang="zh-CN" dirty="0"/>
              <a:t>&gt;&gt;</a:t>
            </a:r>
            <a:r>
              <a:rPr lang="zh-CN" altLang="en-US" dirty="0"/>
              <a:t> </a:t>
            </a:r>
            <a:r>
              <a:rPr lang="en-US" altLang="zh-CN" dirty="0"/>
              <a:t>person</a:t>
            </a:r>
          </a:p>
          <a:p>
            <a:r>
              <a:rPr lang="en-US" altLang="zh-CN" dirty="0"/>
              <a:t>&gt;&gt;</a:t>
            </a:r>
            <a:r>
              <a:rPr lang="zh-CN" altLang="en-US" dirty="0"/>
              <a:t> </a:t>
            </a:r>
            <a:r>
              <a:rPr lang="en-US" altLang="zh-CN" dirty="0" err="1"/>
              <a:t>person_info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</a:t>
            </a:r>
            <a:r>
              <a:rPr lang="zh-CN" altLang="en-US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show</a:t>
            </a:r>
            <a:r>
              <a:rPr lang="zh-CN" altLang="en-US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the</a:t>
            </a:r>
            <a:r>
              <a:rPr lang="zh-CN" altLang="en-US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meta</a:t>
            </a:r>
            <a:r>
              <a:rPr lang="zh-CN" altLang="en-US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of</a:t>
            </a:r>
            <a:r>
              <a:rPr lang="zh-CN" altLang="en-US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view</a:t>
            </a:r>
          </a:p>
          <a:p>
            <a:r>
              <a:rPr lang="en-US" altLang="zh-CN" dirty="0" err="1"/>
              <a:t>db.system.views.find</a:t>
            </a:r>
            <a:r>
              <a:rPr lang="en-US" altLang="zh-CN" dirty="0"/>
              <a:t>()</a:t>
            </a:r>
          </a:p>
          <a:p>
            <a:r>
              <a:rPr lang="en-US" altLang="zh-CN" dirty="0"/>
              <a:t>&gt;&gt;</a:t>
            </a:r>
            <a:r>
              <a:rPr lang="zh-CN" altLang="en-US" dirty="0"/>
              <a:t> </a:t>
            </a:r>
            <a:r>
              <a:rPr lang="en-US" altLang="zh-CN" dirty="0"/>
              <a:t>{ "_id" : "</a:t>
            </a:r>
            <a:r>
              <a:rPr lang="en-US" altLang="zh-CN" dirty="0" err="1"/>
              <a:t>test.person_info</a:t>
            </a:r>
            <a:r>
              <a:rPr lang="en-US" altLang="zh-CN" dirty="0"/>
              <a:t>", "</a:t>
            </a:r>
            <a:r>
              <a:rPr lang="en-US" altLang="zh-CN" dirty="0" err="1"/>
              <a:t>viewOn</a:t>
            </a:r>
            <a:r>
              <a:rPr lang="en-US" altLang="zh-CN" dirty="0"/>
              <a:t>" : "person", </a:t>
            </a:r>
          </a:p>
          <a:p>
            <a:r>
              <a:rPr lang="en-US" altLang="zh-CN" dirty="0"/>
              <a:t>"pipeline" : [ { "$project" : { "_id" : 0, "</a:t>
            </a:r>
            <a:r>
              <a:rPr lang="en-US" altLang="zh-CN" dirty="0" err="1"/>
              <a:t>first_name</a:t>
            </a:r>
            <a:r>
              <a:rPr lang="en-US" altLang="zh-CN" dirty="0"/>
              <a:t>" : 1, "</a:t>
            </a:r>
            <a:r>
              <a:rPr lang="en-US" altLang="zh-CN" dirty="0" err="1"/>
              <a:t>last_name</a:t>
            </a:r>
            <a:r>
              <a:rPr lang="en-US" altLang="zh-CN" dirty="0"/>
              <a:t>" : 1, "gender" : 1 } } ] }</a:t>
            </a:r>
          </a:p>
          <a:p>
            <a:endParaRPr lang="en-US" altLang="zh-CN" dirty="0"/>
          </a:p>
          <a:p>
            <a:r>
              <a:rPr lang="en-US" altLang="zh-CN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</a:t>
            </a:r>
            <a:r>
              <a:rPr lang="zh-CN" altLang="en-US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show</a:t>
            </a:r>
            <a:r>
              <a:rPr lang="zh-CN" altLang="en-US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the</a:t>
            </a:r>
            <a:r>
              <a:rPr lang="zh-CN" altLang="en-US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view</a:t>
            </a:r>
            <a:r>
              <a:rPr lang="zh-CN" altLang="en-US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data</a:t>
            </a:r>
          </a:p>
          <a:p>
            <a:r>
              <a:rPr lang="en-US" altLang="zh-CN" dirty="0" err="1"/>
              <a:t>db.person_info.find</a:t>
            </a:r>
            <a:r>
              <a:rPr lang="en-US" altLang="zh-CN" dirty="0"/>
              <a:t>(</a:t>
            </a:r>
            <a:r>
              <a:rPr lang="zh-CN" altLang="en-US" dirty="0"/>
              <a:t> </a:t>
            </a:r>
            <a:r>
              <a:rPr lang="en-US" altLang="zh-CN" dirty="0"/>
              <a:t>)</a:t>
            </a:r>
          </a:p>
          <a:p>
            <a:r>
              <a:rPr lang="en-US" altLang="zh-CN" dirty="0" err="1"/>
              <a:t>db.person_info.find</a:t>
            </a:r>
            <a:r>
              <a:rPr lang="en-US" altLang="zh-CN" dirty="0"/>
              <a:t>({</a:t>
            </a:r>
            <a:r>
              <a:rPr lang="zh-CN" altLang="en-US" dirty="0"/>
              <a:t> </a:t>
            </a:r>
            <a:r>
              <a:rPr lang="en-US" altLang="zh-CN" dirty="0" err="1"/>
              <a:t>xxx:xx</a:t>
            </a:r>
            <a:r>
              <a:rPr lang="en-US" altLang="zh-CN" dirty="0"/>
              <a:t>}).explain(true)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12330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1D88E3EE-30DD-AD44-8B61-637DA75B4F7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kumimoji="1" lang="zh-CN" altLang="en-US" dirty="0">
                <a:solidFill>
                  <a:srgbClr val="212121"/>
                </a:solidFill>
                <a:latin typeface="Noto Sans CJK JP Medium"/>
              </a:rPr>
              <a:t>删除视图</a:t>
            </a:r>
            <a:endParaRPr kumimoji="1" lang="zh-CN" altLang="en-US" dirty="0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44151687-17DA-1B42-ACD9-28CE81626775}"/>
              </a:ext>
            </a:extLst>
          </p:cNvPr>
          <p:cNvSpPr/>
          <p:nvPr/>
        </p:nvSpPr>
        <p:spPr>
          <a:xfrm>
            <a:off x="1219200" y="3488650"/>
            <a:ext cx="21215229" cy="446276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CN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</a:t>
            </a:r>
            <a:r>
              <a:rPr lang="zh-CN" altLang="en-US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show</a:t>
            </a:r>
            <a:r>
              <a:rPr lang="zh-CN" altLang="en-US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the</a:t>
            </a:r>
            <a:r>
              <a:rPr lang="zh-CN" altLang="en-US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view</a:t>
            </a:r>
          </a:p>
          <a:p>
            <a:r>
              <a:rPr lang="en-US" altLang="zh-CN" dirty="0"/>
              <a:t>show</a:t>
            </a:r>
            <a:r>
              <a:rPr lang="zh-CN" altLang="en-US" dirty="0"/>
              <a:t> </a:t>
            </a:r>
            <a:r>
              <a:rPr lang="en-US" altLang="zh-CN" dirty="0"/>
              <a:t>tables</a:t>
            </a:r>
            <a:r>
              <a:rPr lang="zh-CN" altLang="en-US" dirty="0"/>
              <a:t> </a:t>
            </a:r>
            <a:r>
              <a:rPr lang="en-US" altLang="zh-CN" dirty="0"/>
              <a:t>/</a:t>
            </a:r>
            <a:r>
              <a:rPr lang="zh-CN" altLang="en-US" dirty="0"/>
              <a:t> </a:t>
            </a:r>
            <a:r>
              <a:rPr lang="en-US" altLang="zh-CN" dirty="0"/>
              <a:t>show</a:t>
            </a:r>
            <a:r>
              <a:rPr lang="zh-CN" altLang="en-US" dirty="0"/>
              <a:t> </a:t>
            </a:r>
            <a:r>
              <a:rPr lang="en-US" altLang="zh-CN" dirty="0"/>
              <a:t>collections</a:t>
            </a:r>
          </a:p>
          <a:p>
            <a:r>
              <a:rPr lang="en-US" altLang="zh-CN" dirty="0"/>
              <a:t>&gt;&gt;</a:t>
            </a:r>
            <a:r>
              <a:rPr lang="zh-CN" altLang="en-US" dirty="0"/>
              <a:t> </a:t>
            </a:r>
            <a:r>
              <a:rPr lang="en-US" altLang="zh-CN" dirty="0"/>
              <a:t>person</a:t>
            </a:r>
          </a:p>
          <a:p>
            <a:r>
              <a:rPr lang="en-US" altLang="zh-CN" dirty="0"/>
              <a:t>&gt;&gt;</a:t>
            </a:r>
            <a:r>
              <a:rPr lang="zh-CN" altLang="en-US" dirty="0"/>
              <a:t> </a:t>
            </a:r>
            <a:r>
              <a:rPr lang="en-US" altLang="zh-CN" dirty="0" err="1"/>
              <a:t>person_info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//</a:t>
            </a:r>
            <a:r>
              <a:rPr lang="zh-CN" altLang="en-US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drop</a:t>
            </a:r>
            <a:r>
              <a:rPr lang="zh-CN" altLang="en-US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altLang="zh-CN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the</a:t>
            </a:r>
            <a:r>
              <a:rPr lang="zh-CN" altLang="en-US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  </a:t>
            </a:r>
            <a:r>
              <a:rPr lang="en-US" altLang="zh-CN" b="1" i="1" dirty="0">
                <a:solidFill>
                  <a:schemeClr val="accent4"/>
                </a:solidFill>
                <a:latin typeface="Arial" charset="0"/>
                <a:ea typeface="Arial" charset="0"/>
                <a:cs typeface="Arial" charset="0"/>
              </a:rPr>
              <a:t>view</a:t>
            </a:r>
          </a:p>
          <a:p>
            <a:r>
              <a:rPr lang="en-US" altLang="zh-CN" dirty="0" err="1"/>
              <a:t>db.person_info.drop</a:t>
            </a:r>
            <a:r>
              <a:rPr lang="en-US" altLang="zh-CN" dirty="0"/>
              <a:t>(</a:t>
            </a:r>
            <a:r>
              <a:rPr lang="zh-CN" altLang="en-US" dirty="0"/>
              <a:t> </a:t>
            </a:r>
            <a:r>
              <a:rPr lang="en-US" altLang="zh-CN" dirty="0"/>
              <a:t>)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234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4">
            <a:extLst>
              <a:ext uri="{FF2B5EF4-FFF2-40B4-BE49-F238E27FC236}">
                <a16:creationId xmlns:a16="http://schemas.microsoft.com/office/drawing/2014/main" id="{B4682A06-E945-41D2-814F-3CC1F98D1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406769"/>
            <a:ext cx="21918613" cy="1740877"/>
          </a:xfrm>
        </p:spPr>
        <p:txBody>
          <a:bodyPr/>
          <a:lstStyle/>
          <a:p>
            <a:r>
              <a:rPr lang="zh-CN" altLang="en-US" sz="7200" dirty="0">
                <a:solidFill>
                  <a:schemeClr val="tx1"/>
                </a:solidFill>
              </a:rPr>
              <a:t>关注我们获取更多资源和支持</a:t>
            </a:r>
            <a:r>
              <a:rPr lang="en-US" altLang="zh-CN" sz="7200" dirty="0">
                <a:solidFill>
                  <a:schemeClr val="tx1"/>
                </a:solidFill>
              </a:rPr>
              <a:t>——</a:t>
            </a:r>
            <a:endParaRPr lang="zh-CN" altLang="en-US" sz="7200" dirty="0"/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25A168EB-3F30-4A4B-9A11-D3ECF33BB3E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0722" y="4064534"/>
            <a:ext cx="5021162" cy="5021162"/>
          </a:xfrm>
          <a:prstGeom prst="rect">
            <a:avLst/>
          </a:prstGeom>
        </p:spPr>
      </p:pic>
      <p:sp>
        <p:nvSpPr>
          <p:cNvPr id="11" name="30,000+…">
            <a:extLst>
              <a:ext uri="{FF2B5EF4-FFF2-40B4-BE49-F238E27FC236}">
                <a16:creationId xmlns:a16="http://schemas.microsoft.com/office/drawing/2014/main" id="{871472C4-DCCF-40AD-901A-F8D51FE98DED}"/>
              </a:ext>
            </a:extLst>
          </p:cNvPr>
          <p:cNvSpPr txBox="1"/>
          <p:nvPr/>
        </p:nvSpPr>
        <p:spPr>
          <a:xfrm>
            <a:off x="1288456" y="9651466"/>
            <a:ext cx="5665694" cy="147732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60958" tIns="60958" rIns="60958" bIns="60958" numCol="1" anchor="t">
            <a:spAutoFit/>
          </a:bodyPr>
          <a:lstStyle/>
          <a:p>
            <a:pPr algn="ctr"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r>
              <a:rPr lang="zh-CN" altLang="en-US" sz="4400" dirty="0">
                <a:solidFill>
                  <a:schemeClr val="bg1">
                    <a:lumMod val="25000"/>
                  </a:schemeClr>
                </a:solidFill>
                <a:latin typeface="Microsoft YaHei"/>
                <a:ea typeface="Microsoft YaHei"/>
              </a:rPr>
              <a:t>中文社区</a:t>
            </a:r>
            <a:r>
              <a:rPr lang="zh-CN" altLang="en-US" sz="4400" dirty="0">
                <a:solidFill>
                  <a:schemeClr val="bg1">
                    <a:lumMod val="25000"/>
                  </a:schemeClr>
                </a:solidFill>
                <a:latin typeface="Microsoft YaHei"/>
                <a:ea typeface="Microsoft YaHei"/>
                <a:cs typeface="Microsoft YaHei"/>
              </a:rPr>
              <a:t>服务号</a:t>
            </a:r>
            <a:endParaRPr lang="en-US" altLang="zh-CN" sz="4400" dirty="0">
              <a:solidFill>
                <a:schemeClr val="tx1"/>
              </a:solidFill>
              <a:latin typeface="Microsoft YaHei"/>
              <a:ea typeface="Microsoft YaHei"/>
            </a:endParaRPr>
          </a:p>
          <a:p>
            <a:pPr algn="ctr"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r>
              <a:rPr lang="en-US" altLang="zh-CN" sz="4400" dirty="0" err="1">
                <a:solidFill>
                  <a:srgbClr val="00B050"/>
                </a:solidFill>
                <a:latin typeface="Microsoft YaHei"/>
                <a:ea typeface="Microsoft YaHei"/>
              </a:rPr>
              <a:t>Mongoing</a:t>
            </a:r>
            <a:r>
              <a:rPr lang="zh-CN" altLang="en-US" sz="4400" dirty="0">
                <a:solidFill>
                  <a:srgbClr val="00B050"/>
                </a:solidFill>
                <a:latin typeface="Microsoft YaHei"/>
                <a:ea typeface="Microsoft YaHei"/>
              </a:rPr>
              <a:t>中文社区</a:t>
            </a:r>
            <a:endParaRPr sz="4400" dirty="0">
              <a:solidFill>
                <a:srgbClr val="00B050"/>
              </a:solidFill>
              <a:latin typeface="Microsoft YaHei"/>
              <a:ea typeface="Microsoft YaHei"/>
            </a:endParaRPr>
          </a:p>
        </p:txBody>
      </p:sp>
      <p:sp>
        <p:nvSpPr>
          <p:cNvPr id="12" name="30,000+…">
            <a:extLst>
              <a:ext uri="{FF2B5EF4-FFF2-40B4-BE49-F238E27FC236}">
                <a16:creationId xmlns:a16="http://schemas.microsoft.com/office/drawing/2014/main" id="{38396D20-89B6-4E99-9D2B-4E992C147565}"/>
              </a:ext>
            </a:extLst>
          </p:cNvPr>
          <p:cNvSpPr txBox="1"/>
          <p:nvPr/>
        </p:nvSpPr>
        <p:spPr>
          <a:xfrm>
            <a:off x="14905244" y="3983885"/>
            <a:ext cx="8547845" cy="750974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60958" tIns="60958" rIns="60958" bIns="60958" numCol="1" anchor="t">
            <a:spAutoFit/>
          </a:bodyPr>
          <a:lstStyle/>
          <a:p>
            <a:pPr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r>
              <a:rPr lang="en-US" sz="4000" dirty="0">
                <a:solidFill>
                  <a:schemeClr val="tx1"/>
                </a:solidFill>
                <a:latin typeface="Microsoft YaHei"/>
                <a:ea typeface="Microsoft YaHei"/>
              </a:rPr>
              <a:t>M</a:t>
            </a:r>
            <a:r>
              <a:rPr lang="en-US" altLang="zh-CN" sz="4000" dirty="0">
                <a:solidFill>
                  <a:schemeClr val="tx1"/>
                </a:solidFill>
                <a:latin typeface="Microsoft YaHei"/>
                <a:ea typeface="Microsoft YaHei"/>
              </a:rPr>
              <a:t>ongoDB</a:t>
            </a:r>
            <a:r>
              <a:rPr lang="zh-CN" altLang="en-US" sz="4000" dirty="0">
                <a:solidFill>
                  <a:schemeClr val="tx1"/>
                </a:solidFill>
                <a:latin typeface="Microsoft YaHei"/>
                <a:ea typeface="Microsoft YaHei"/>
              </a:rPr>
              <a:t>中文社区网址：</a:t>
            </a:r>
            <a:r>
              <a:rPr lang="en-US" altLang="zh-CN" sz="4000" dirty="0">
                <a:solidFill>
                  <a:srgbClr val="00B050"/>
                </a:solidFill>
                <a:latin typeface="Microsoft YaHei"/>
                <a:ea typeface="Microsoft YaHei"/>
                <a:hlinkClick r:id="rId3"/>
              </a:rPr>
              <a:t>http://www.mongoing.com/</a:t>
            </a:r>
            <a:endParaRPr lang="en-US" altLang="zh-CN" sz="4000" dirty="0">
              <a:solidFill>
                <a:srgbClr val="00B050"/>
              </a:solidFill>
              <a:latin typeface="Microsoft YaHei"/>
              <a:ea typeface="Microsoft YaHei"/>
            </a:endParaRPr>
          </a:p>
          <a:p>
            <a:pPr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endParaRPr lang="en-US" sz="4000" dirty="0">
              <a:solidFill>
                <a:srgbClr val="00B050"/>
              </a:solidFill>
              <a:latin typeface="Microsoft YaHei"/>
              <a:ea typeface="Microsoft YaHei"/>
            </a:endParaRPr>
          </a:p>
          <a:p>
            <a:pPr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r>
              <a:rPr lang="en-US" sz="4000" dirty="0">
                <a:solidFill>
                  <a:schemeClr val="bg1">
                    <a:lumMod val="25000"/>
                  </a:schemeClr>
                </a:solidFill>
                <a:latin typeface="Microsoft YaHei"/>
                <a:ea typeface="Microsoft YaHei"/>
              </a:rPr>
              <a:t>M</a:t>
            </a:r>
            <a:r>
              <a:rPr lang="en-US" altLang="zh-CN" sz="4000" dirty="0">
                <a:solidFill>
                  <a:schemeClr val="bg1">
                    <a:lumMod val="25000"/>
                  </a:schemeClr>
                </a:solidFill>
                <a:latin typeface="Microsoft YaHei"/>
                <a:ea typeface="Microsoft YaHei"/>
              </a:rPr>
              <a:t>ongoDB</a:t>
            </a:r>
            <a:r>
              <a:rPr lang="zh-CN" altLang="en-US" sz="4000" dirty="0">
                <a:solidFill>
                  <a:schemeClr val="bg1">
                    <a:lumMod val="25000"/>
                  </a:schemeClr>
                </a:solidFill>
                <a:latin typeface="Microsoft YaHei"/>
                <a:ea typeface="Microsoft YaHei"/>
              </a:rPr>
              <a:t>官方网址：</a:t>
            </a:r>
            <a:endParaRPr lang="en-US" altLang="zh-CN" sz="4000" dirty="0">
              <a:solidFill>
                <a:schemeClr val="bg1">
                  <a:lumMod val="25000"/>
                </a:schemeClr>
              </a:solidFill>
              <a:latin typeface="Microsoft YaHei"/>
              <a:ea typeface="Microsoft YaHei"/>
            </a:endParaRPr>
          </a:p>
          <a:p>
            <a:pPr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r>
              <a:rPr lang="en-US" sz="4000" dirty="0">
                <a:solidFill>
                  <a:srgbClr val="00B050"/>
                </a:solidFill>
                <a:latin typeface="Microsoft YaHei"/>
                <a:ea typeface="Microsoft YaHei"/>
                <a:hlinkClick r:id="rId4"/>
              </a:rPr>
              <a:t>www.mongodb.com/zh</a:t>
            </a:r>
            <a:endParaRPr lang="en-US" sz="4000" dirty="0">
              <a:solidFill>
                <a:srgbClr val="00B050"/>
              </a:solidFill>
              <a:latin typeface="Microsoft YaHei"/>
              <a:ea typeface="Microsoft YaHei"/>
            </a:endParaRPr>
          </a:p>
          <a:p>
            <a:pPr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endParaRPr lang="en-US" sz="4000" dirty="0">
              <a:solidFill>
                <a:srgbClr val="00B050"/>
              </a:solidFill>
              <a:latin typeface="Microsoft YaHei"/>
              <a:ea typeface="Microsoft YaHei"/>
            </a:endParaRPr>
          </a:p>
          <a:p>
            <a:pPr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r>
              <a:rPr lang="zh-CN" altLang="en-US" sz="4000" dirty="0">
                <a:solidFill>
                  <a:schemeClr val="bg1">
                    <a:lumMod val="25000"/>
                  </a:schemeClr>
                </a:solidFill>
                <a:latin typeface="Microsoft YaHei"/>
                <a:ea typeface="Microsoft YaHei"/>
              </a:rPr>
              <a:t>上海锦木信息技术有限公司网址：</a:t>
            </a:r>
            <a:endParaRPr lang="en-US" altLang="zh-CN" sz="4000" dirty="0">
              <a:solidFill>
                <a:schemeClr val="bg1">
                  <a:lumMod val="25000"/>
                </a:schemeClr>
              </a:solidFill>
              <a:latin typeface="Microsoft YaHei"/>
              <a:ea typeface="Microsoft YaHei"/>
            </a:endParaRPr>
          </a:p>
          <a:p>
            <a:pPr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r>
              <a:rPr lang="en-US" sz="4000" dirty="0">
                <a:solidFill>
                  <a:srgbClr val="00B050"/>
                </a:solidFill>
                <a:latin typeface="Microsoft YaHei"/>
                <a:ea typeface="Microsoft YaHei"/>
                <a:hlinkClick r:id="rId5"/>
              </a:rPr>
              <a:t>http://www.jinmuinfo.com/</a:t>
            </a:r>
            <a:endParaRPr lang="en-US" sz="4000" dirty="0">
              <a:solidFill>
                <a:srgbClr val="00B050"/>
              </a:solidFill>
              <a:latin typeface="Microsoft YaHei"/>
              <a:ea typeface="Microsoft YaHei"/>
            </a:endParaRPr>
          </a:p>
          <a:p>
            <a:pPr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endParaRPr lang="en-US" sz="4000" dirty="0">
              <a:solidFill>
                <a:srgbClr val="00B050"/>
              </a:solidFill>
              <a:latin typeface="Microsoft YaHei"/>
              <a:ea typeface="Microsoft YaHei"/>
            </a:endParaRPr>
          </a:p>
          <a:p>
            <a:pPr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r>
              <a:rPr lang="zh-CN" altLang="en-US" sz="4000" dirty="0">
                <a:solidFill>
                  <a:schemeClr val="bg1">
                    <a:lumMod val="25000"/>
                  </a:schemeClr>
                </a:solidFill>
                <a:latin typeface="Microsoft YaHei"/>
                <a:ea typeface="Microsoft YaHei"/>
              </a:rPr>
              <a:t>深圳钛铂数据有限公司网址：</a:t>
            </a:r>
            <a:endParaRPr lang="en-US" altLang="zh-CN" sz="4000" dirty="0">
              <a:solidFill>
                <a:schemeClr val="bg1">
                  <a:lumMod val="25000"/>
                </a:schemeClr>
              </a:solidFill>
              <a:latin typeface="Microsoft YaHei"/>
              <a:ea typeface="Microsoft YaHei"/>
            </a:endParaRPr>
          </a:p>
          <a:p>
            <a:pPr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r>
              <a:rPr lang="en-US" sz="4000" dirty="0">
                <a:solidFill>
                  <a:srgbClr val="00B050"/>
                </a:solidFill>
                <a:latin typeface="Microsoft YaHei"/>
                <a:ea typeface="Microsoft YaHei"/>
                <a:hlinkClick r:id="rId6"/>
              </a:rPr>
              <a:t>https://tapdata.net/</a:t>
            </a:r>
            <a:endParaRPr lang="en-US" sz="4000" dirty="0">
              <a:solidFill>
                <a:srgbClr val="00B050"/>
              </a:solidFill>
              <a:latin typeface="Microsoft YaHei"/>
              <a:ea typeface="Microsoft YaHei"/>
            </a:endParaRPr>
          </a:p>
          <a:p>
            <a:pPr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endParaRPr lang="en-US" sz="4000" dirty="0">
              <a:solidFill>
                <a:srgbClr val="00B050"/>
              </a:solidFill>
              <a:latin typeface="Microsoft YaHei"/>
              <a:ea typeface="Microsoft YaHei"/>
            </a:endParaRPr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D5A3C027-2246-4D6C-A0D2-7777B12A544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7380" y="4064534"/>
            <a:ext cx="4968031" cy="4968031"/>
          </a:xfrm>
          <a:prstGeom prst="rect">
            <a:avLst/>
          </a:prstGeom>
        </p:spPr>
      </p:pic>
      <p:sp>
        <p:nvSpPr>
          <p:cNvPr id="15" name="30,000+…">
            <a:extLst>
              <a:ext uri="{FF2B5EF4-FFF2-40B4-BE49-F238E27FC236}">
                <a16:creationId xmlns:a16="http://schemas.microsoft.com/office/drawing/2014/main" id="{BACACFA9-1700-44EB-A00B-1ED0AB683907}"/>
              </a:ext>
            </a:extLst>
          </p:cNvPr>
          <p:cNvSpPr txBox="1"/>
          <p:nvPr/>
        </p:nvSpPr>
        <p:spPr>
          <a:xfrm>
            <a:off x="7824054" y="9651466"/>
            <a:ext cx="5665694" cy="147732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60958" tIns="60958" rIns="60958" bIns="60958" numCol="1" anchor="t">
            <a:spAutoFit/>
          </a:bodyPr>
          <a:lstStyle/>
          <a:p>
            <a:pPr algn="ctr">
              <a:defRPr sz="210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defRPr>
            </a:pPr>
            <a:r>
              <a:rPr lang="en-US" altLang="zh-CN" sz="4400" dirty="0">
                <a:solidFill>
                  <a:schemeClr val="bg1">
                    <a:lumMod val="25000"/>
                  </a:schemeClr>
                </a:solidFill>
                <a:latin typeface="Microsoft YaHei"/>
                <a:ea typeface="Microsoft YaHei"/>
              </a:rPr>
              <a:t>MongoDB</a:t>
            </a:r>
            <a:r>
              <a:rPr lang="zh-CN" altLang="en-US" sz="4400" dirty="0">
                <a:solidFill>
                  <a:schemeClr val="bg1">
                    <a:lumMod val="25000"/>
                  </a:schemeClr>
                </a:solidFill>
                <a:latin typeface="Microsoft YaHei"/>
                <a:ea typeface="Microsoft YaHei"/>
              </a:rPr>
              <a:t>官方订阅号</a:t>
            </a:r>
            <a:r>
              <a:rPr lang="en-US" altLang="zh-CN" sz="4400" dirty="0">
                <a:solidFill>
                  <a:srgbClr val="00B050"/>
                </a:solidFill>
                <a:latin typeface="Microsoft YaHei"/>
                <a:ea typeface="Microsoft YaHei"/>
              </a:rPr>
              <a:t>MongoDB</a:t>
            </a:r>
            <a:r>
              <a:rPr lang="zh-CN" altLang="en-US" sz="4400" dirty="0">
                <a:solidFill>
                  <a:srgbClr val="00B050"/>
                </a:solidFill>
                <a:latin typeface="Microsoft YaHei"/>
                <a:ea typeface="Microsoft YaHei"/>
              </a:rPr>
              <a:t>数据库</a:t>
            </a:r>
            <a:endParaRPr sz="4400" dirty="0">
              <a:solidFill>
                <a:srgbClr val="00B050"/>
              </a:solidFill>
              <a:latin typeface="Microsoft YaHei"/>
              <a:ea typeface="Microsoft YaHei"/>
            </a:endParaRPr>
          </a:p>
        </p:txBody>
      </p:sp>
    </p:spTree>
    <p:extLst>
      <p:ext uri="{BB962C8B-B14F-4D97-AF65-F5344CB8AC3E}">
        <p14:creationId xmlns:p14="http://schemas.microsoft.com/office/powerpoint/2010/main" val="9304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5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Box 32"/>
          <p:cNvSpPr txBox="1"/>
          <p:nvPr/>
        </p:nvSpPr>
        <p:spPr>
          <a:xfrm>
            <a:off x="1080262" y="5580727"/>
            <a:ext cx="1301263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828434"/>
            <a:r>
              <a:rPr lang="en-US" altLang="zh-CN" sz="1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 Light" panose="020B0502040204020203" pitchFamily="34" charset="-122"/>
                <a:ea typeface="微软雅黑 Light" panose="020B0502040204020203" pitchFamily="34" charset="-122"/>
                <a:cs typeface="Adobe Devanagari" panose="02040503050201020203" pitchFamily="18" charset="0"/>
              </a:rPr>
              <a:t>Thank you !</a:t>
            </a:r>
            <a:endParaRPr lang="zh-CN" altLang="en-US" sz="1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 Light" panose="020B0502040204020203" pitchFamily="34" charset="-122"/>
              <a:ea typeface="微软雅黑 Light" panose="020B0502040204020203" pitchFamily="34" charset="-122"/>
              <a:cs typeface="Adobe Devanagari" panose="020405030502010202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068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1000"/>
    </mc:Choice>
    <mc:Fallback xmlns="">
      <p:transition advClick="0" advTm="1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333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5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750" tmFilter="0,0; .5, 1; 1, 1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1D88E3EE-30DD-AD44-8B61-637DA75B4F7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212121"/>
                </a:solidFill>
                <a:latin typeface="Noto Sans CJK JP Medium"/>
                <a:cs typeface="Noto Sans CJK JP Medium"/>
              </a:rPr>
              <a:t>什么是聚合框架</a:t>
            </a:r>
            <a:endParaRPr kumimoji="1" lang="zh-CN" altLang="en-US" dirty="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5643FEF8-F2A5-5F44-85F0-9A77CFC8189D}"/>
              </a:ext>
            </a:extLst>
          </p:cNvPr>
          <p:cNvSpPr/>
          <p:nvPr/>
        </p:nvSpPr>
        <p:spPr>
          <a:xfrm>
            <a:off x="1219200" y="3255568"/>
            <a:ext cx="22379932" cy="865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75920" marR="10160" indent="-351790">
              <a:lnSpc>
                <a:spcPct val="150000"/>
              </a:lnSpc>
              <a:spcBef>
                <a:spcPts val="1000"/>
              </a:spcBef>
              <a:buFont typeface="Arial"/>
              <a:buChar char="•"/>
              <a:tabLst>
                <a:tab pos="377190" algn="l"/>
              </a:tabLst>
            </a:pPr>
            <a:r>
              <a:rPr lang="zh-CN" altLang="en-US" sz="5600" spc="-560" dirty="0">
                <a:solidFill>
                  <a:srgbClr val="212121"/>
                </a:solidFill>
                <a:latin typeface="Droid Sans Fallback"/>
                <a:cs typeface="Droid Sans Fallback"/>
              </a:rPr>
              <a:t>聚合框架</a:t>
            </a:r>
            <a:r>
              <a:rPr lang="zh-CN" altLang="en-US" sz="5600" spc="-70" dirty="0">
                <a:solidFill>
                  <a:srgbClr val="212121"/>
                </a:solidFill>
                <a:latin typeface="Droid Sans Fallback"/>
                <a:cs typeface="Droid Sans Fallback"/>
              </a:rPr>
              <a:t>（</a:t>
            </a:r>
            <a:r>
              <a:rPr lang="en-US" altLang="zh-CN" sz="5600" spc="-70" dirty="0">
                <a:solidFill>
                  <a:srgbClr val="212121"/>
                </a:solidFill>
                <a:latin typeface="Arial"/>
                <a:cs typeface="Arial"/>
              </a:rPr>
              <a:t>Aggregation </a:t>
            </a:r>
            <a:r>
              <a:rPr lang="en-US" altLang="zh-CN" sz="5600" spc="-40" dirty="0">
                <a:solidFill>
                  <a:srgbClr val="212121"/>
                </a:solidFill>
                <a:latin typeface="Arial"/>
                <a:cs typeface="Arial"/>
              </a:rPr>
              <a:t>Framework</a:t>
            </a:r>
            <a:r>
              <a:rPr lang="zh-CN" altLang="en-US" sz="5600" spc="-40" dirty="0">
                <a:solidFill>
                  <a:srgbClr val="212121"/>
                </a:solidFill>
                <a:latin typeface="Droid Sans Fallback"/>
                <a:cs typeface="Droid Sans Fallback"/>
              </a:rPr>
              <a:t>）</a:t>
            </a:r>
            <a:r>
              <a:rPr lang="zh-CN" altLang="en-US" sz="5600" spc="-470" dirty="0">
                <a:solidFill>
                  <a:srgbClr val="212121"/>
                </a:solidFill>
                <a:latin typeface="Droid Sans Fallback"/>
                <a:cs typeface="Droid Sans Fallback"/>
              </a:rPr>
              <a:t>是用于在一 </a:t>
            </a:r>
            <a:r>
              <a:rPr lang="zh-CN" altLang="en-US" sz="5600" dirty="0">
                <a:solidFill>
                  <a:srgbClr val="212121"/>
                </a:solidFill>
                <a:latin typeface="Droid Sans Fallback"/>
                <a:cs typeface="Droid Sans Fallback"/>
              </a:rPr>
              <a:t>个或几个集合</a:t>
            </a:r>
            <a:r>
              <a:rPr lang="zh-CN" altLang="en-US" sz="5600" spc="-10" dirty="0">
                <a:solidFill>
                  <a:srgbClr val="212121"/>
                </a:solidFill>
                <a:latin typeface="Droid Sans Fallback"/>
                <a:cs typeface="Droid Sans Fallback"/>
              </a:rPr>
              <a:t>上进</a:t>
            </a:r>
            <a:r>
              <a:rPr lang="zh-CN" altLang="en-US" sz="5600" dirty="0">
                <a:solidFill>
                  <a:srgbClr val="212121"/>
                </a:solidFill>
                <a:latin typeface="Droid Sans Fallback"/>
                <a:cs typeface="Droid Sans Fallback"/>
              </a:rPr>
              <a:t>行的一系列运算从而得到期望 </a:t>
            </a:r>
            <a:r>
              <a:rPr lang="zh-CN" altLang="en-US" sz="5600" spc="-190" dirty="0">
                <a:solidFill>
                  <a:srgbClr val="212121"/>
                </a:solidFill>
                <a:latin typeface="Droid Sans Fallback"/>
                <a:cs typeface="Droid Sans Fallback"/>
              </a:rPr>
              <a:t>的数据集的运算框架。</a:t>
            </a:r>
            <a:endParaRPr lang="zh-CN" altLang="en-US" sz="5600" dirty="0">
              <a:latin typeface="Droid Sans Fallback"/>
              <a:cs typeface="Droid Sans Fallback"/>
            </a:endParaRPr>
          </a:p>
          <a:p>
            <a:pPr marL="375920" indent="-351790">
              <a:lnSpc>
                <a:spcPct val="150000"/>
              </a:lnSpc>
              <a:spcBef>
                <a:spcPts val="1200"/>
              </a:spcBef>
              <a:buFont typeface="Arial"/>
              <a:buChar char="•"/>
              <a:tabLst>
                <a:tab pos="377190" algn="l"/>
              </a:tabLst>
            </a:pPr>
            <a:r>
              <a:rPr lang="zh-CN" altLang="en-US" sz="5600" spc="-150" dirty="0">
                <a:solidFill>
                  <a:srgbClr val="212121"/>
                </a:solidFill>
                <a:latin typeface="Droid Sans Fallback"/>
                <a:cs typeface="Droid Sans Fallback"/>
              </a:rPr>
              <a:t>从效果而言，聚合框架相当</a:t>
            </a:r>
            <a:r>
              <a:rPr lang="zh-CN" altLang="en-US" sz="5600" spc="-160" dirty="0">
                <a:solidFill>
                  <a:srgbClr val="212121"/>
                </a:solidFill>
                <a:latin typeface="Droid Sans Fallback"/>
                <a:cs typeface="Droid Sans Fallback"/>
              </a:rPr>
              <a:t>于</a:t>
            </a:r>
            <a:r>
              <a:rPr lang="en-US" altLang="zh-CN" sz="5600" spc="-10" dirty="0">
                <a:solidFill>
                  <a:srgbClr val="212121"/>
                </a:solidFill>
                <a:latin typeface="Arial"/>
                <a:cs typeface="Arial"/>
              </a:rPr>
              <a:t>SQL</a:t>
            </a:r>
            <a:r>
              <a:rPr lang="zh-CN" altLang="en-US" sz="5600" dirty="0">
                <a:solidFill>
                  <a:srgbClr val="212121"/>
                </a:solidFill>
                <a:latin typeface="Droid Sans Fallback"/>
                <a:cs typeface="Droid Sans Fallback"/>
              </a:rPr>
              <a:t>查</a:t>
            </a:r>
            <a:r>
              <a:rPr lang="zh-CN" altLang="en-US" sz="5600" spc="-10" dirty="0">
                <a:solidFill>
                  <a:srgbClr val="212121"/>
                </a:solidFill>
                <a:latin typeface="Droid Sans Fallback"/>
                <a:cs typeface="Droid Sans Fallback"/>
              </a:rPr>
              <a:t>询</a:t>
            </a:r>
            <a:r>
              <a:rPr lang="zh-CN" altLang="en-US" sz="5600" spc="-940" dirty="0">
                <a:solidFill>
                  <a:srgbClr val="212121"/>
                </a:solidFill>
                <a:latin typeface="Droid Sans Fallback"/>
                <a:cs typeface="Droid Sans Fallback"/>
              </a:rPr>
              <a:t>中的：</a:t>
            </a:r>
            <a:endParaRPr lang="zh-CN" altLang="en-US" sz="5600" dirty="0">
              <a:latin typeface="Droid Sans Fallback"/>
              <a:cs typeface="Droid Sans Fallback"/>
            </a:endParaRPr>
          </a:p>
          <a:p>
            <a:pPr marL="1290320" lvl="1" indent="-368300">
              <a:lnSpc>
                <a:spcPct val="150000"/>
              </a:lnSpc>
              <a:spcBef>
                <a:spcPts val="488"/>
              </a:spcBef>
              <a:buChar char="•"/>
              <a:tabLst>
                <a:tab pos="1291590" algn="l"/>
              </a:tabLst>
            </a:pPr>
            <a:r>
              <a:rPr lang="en-US" altLang="zh-CN" sz="4800" spc="-10" dirty="0">
                <a:solidFill>
                  <a:srgbClr val="212121"/>
                </a:solidFill>
                <a:latin typeface="Arial"/>
                <a:cs typeface="Arial"/>
              </a:rPr>
              <a:t>GROUP</a:t>
            </a:r>
            <a:r>
              <a:rPr lang="en-US" altLang="zh-CN" sz="4800" spc="-11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lang="en-US" altLang="zh-CN" sz="4800" spc="-10" dirty="0">
                <a:solidFill>
                  <a:srgbClr val="212121"/>
                </a:solidFill>
                <a:latin typeface="Arial"/>
                <a:cs typeface="Arial"/>
              </a:rPr>
              <a:t>BY</a:t>
            </a:r>
            <a:endParaRPr lang="en-US" altLang="zh-CN" sz="4800" dirty="0">
              <a:latin typeface="Arial"/>
              <a:cs typeface="Arial"/>
            </a:endParaRPr>
          </a:p>
          <a:p>
            <a:pPr marL="1290320" lvl="1" indent="-368300">
              <a:lnSpc>
                <a:spcPct val="150000"/>
              </a:lnSpc>
              <a:spcBef>
                <a:spcPts val="390"/>
              </a:spcBef>
              <a:buChar char="•"/>
              <a:tabLst>
                <a:tab pos="1291590" algn="l"/>
              </a:tabLst>
            </a:pPr>
            <a:r>
              <a:rPr lang="en-US" altLang="zh-CN" sz="4800" spc="-10" dirty="0">
                <a:solidFill>
                  <a:srgbClr val="212121"/>
                </a:solidFill>
                <a:latin typeface="Arial"/>
                <a:cs typeface="Arial"/>
              </a:rPr>
              <a:t>LEFT OUTER</a:t>
            </a:r>
            <a:r>
              <a:rPr lang="en-US" altLang="zh-CN" sz="4800" spc="-120" dirty="0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lang="en-US" altLang="zh-CN" sz="4800" dirty="0">
                <a:solidFill>
                  <a:srgbClr val="212121"/>
                </a:solidFill>
                <a:latin typeface="Arial"/>
                <a:cs typeface="Arial"/>
              </a:rPr>
              <a:t>JOIN</a:t>
            </a:r>
            <a:endParaRPr lang="en-US" altLang="zh-CN" sz="4800" dirty="0">
              <a:latin typeface="Arial"/>
              <a:cs typeface="Arial"/>
            </a:endParaRPr>
          </a:p>
          <a:p>
            <a:pPr marL="1290320" lvl="1" indent="-368300">
              <a:lnSpc>
                <a:spcPct val="150000"/>
              </a:lnSpc>
              <a:spcBef>
                <a:spcPts val="390"/>
              </a:spcBef>
              <a:buChar char="•"/>
              <a:tabLst>
                <a:tab pos="1291590" algn="l"/>
              </a:tabLst>
            </a:pPr>
            <a:r>
              <a:rPr lang="en-US" altLang="zh-CN" sz="4800" spc="-10" dirty="0">
                <a:solidFill>
                  <a:srgbClr val="212121"/>
                </a:solidFill>
                <a:latin typeface="Arial"/>
                <a:cs typeface="Arial"/>
              </a:rPr>
              <a:t>AS</a:t>
            </a:r>
            <a:endParaRPr lang="en-US" altLang="zh-CN" sz="4800" dirty="0">
              <a:latin typeface="Arial"/>
              <a:cs typeface="Arial"/>
            </a:endParaRPr>
          </a:p>
          <a:p>
            <a:pPr marL="1290320" indent="-368300">
              <a:lnSpc>
                <a:spcPct val="150000"/>
              </a:lnSpc>
              <a:spcBef>
                <a:spcPts val="390"/>
              </a:spcBef>
              <a:buFont typeface="Arial"/>
              <a:buChar char="•"/>
              <a:tabLst>
                <a:tab pos="1291590" algn="l"/>
              </a:tabLst>
            </a:pPr>
            <a:r>
              <a:rPr lang="zh-CN" altLang="en-US" sz="4800" dirty="0">
                <a:solidFill>
                  <a:srgbClr val="69B141"/>
                </a:solidFill>
                <a:latin typeface="Noto Sans CJK JP Medium"/>
                <a:cs typeface="Noto Sans CJK JP Medium"/>
              </a:rPr>
              <a:t>但聚合框架的作用不限于此</a:t>
            </a:r>
            <a:endParaRPr lang="zh-CN" altLang="en-US" sz="4800" dirty="0">
              <a:latin typeface="Noto Sans CJK JP Medium"/>
              <a:cs typeface="Noto Sans CJK JP Medium"/>
            </a:endParaRPr>
          </a:p>
        </p:txBody>
      </p:sp>
    </p:spTree>
    <p:extLst>
      <p:ext uri="{BB962C8B-B14F-4D97-AF65-F5344CB8AC3E}">
        <p14:creationId xmlns:p14="http://schemas.microsoft.com/office/powerpoint/2010/main" val="103984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1D88E3EE-30DD-AD44-8B61-637DA75B4F7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212121"/>
                </a:solidFill>
                <a:latin typeface="Noto Sans CJK JP Medium"/>
                <a:cs typeface="Noto Sans CJK JP Medium"/>
              </a:rPr>
              <a:t>什么是管道</a:t>
            </a:r>
            <a:endParaRPr kumimoji="1" lang="zh-CN" altLang="en-US" dirty="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5643FEF8-F2A5-5F44-85F0-9A77CFC8189D}"/>
              </a:ext>
            </a:extLst>
          </p:cNvPr>
          <p:cNvSpPr/>
          <p:nvPr/>
        </p:nvSpPr>
        <p:spPr>
          <a:xfrm>
            <a:off x="1219200" y="3883097"/>
            <a:ext cx="22379932" cy="2682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75920" marR="10160" indent="-351790">
              <a:lnSpc>
                <a:spcPct val="150000"/>
              </a:lnSpc>
              <a:spcBef>
                <a:spcPts val="1000"/>
              </a:spcBef>
              <a:buFont typeface="Arial"/>
              <a:buChar char="•"/>
              <a:tabLst>
                <a:tab pos="377190" algn="l"/>
              </a:tabLst>
            </a:pPr>
            <a:r>
              <a:rPr lang="zh-CN" altLang="en-US" sz="5600" spc="-940" dirty="0">
                <a:solidFill>
                  <a:srgbClr val="212121"/>
                </a:solidFill>
                <a:latin typeface="Droid Sans Fallback"/>
                <a:cs typeface="Droid Sans Fallback"/>
              </a:rPr>
              <a:t>管道</a:t>
            </a:r>
            <a:r>
              <a:rPr lang="zh-CN" altLang="en-US" sz="5600" spc="-950" dirty="0">
                <a:solidFill>
                  <a:srgbClr val="212121"/>
                </a:solidFill>
                <a:latin typeface="Droid Sans Fallback"/>
                <a:cs typeface="Droid Sans Fallback"/>
              </a:rPr>
              <a:t>（</a:t>
            </a:r>
            <a:r>
              <a:rPr lang="en-US" altLang="zh-CN" sz="5600" spc="-10" dirty="0">
                <a:solidFill>
                  <a:srgbClr val="212121"/>
                </a:solidFill>
                <a:latin typeface="Arial"/>
                <a:cs typeface="Arial"/>
              </a:rPr>
              <a:t>Pipelin</a:t>
            </a:r>
            <a:r>
              <a:rPr lang="en-US" altLang="zh-CN" sz="5600" spc="30" dirty="0">
                <a:solidFill>
                  <a:srgbClr val="212121"/>
                </a:solidFill>
                <a:latin typeface="Arial"/>
                <a:cs typeface="Arial"/>
              </a:rPr>
              <a:t>e</a:t>
            </a:r>
            <a:r>
              <a:rPr lang="zh-CN" altLang="en-US" sz="5600" spc="-470" dirty="0">
                <a:solidFill>
                  <a:srgbClr val="212121"/>
                </a:solidFill>
                <a:latin typeface="Droid Sans Fallback"/>
                <a:cs typeface="Droid Sans Fallback"/>
              </a:rPr>
              <a:t>）是聚合框</a:t>
            </a:r>
            <a:r>
              <a:rPr lang="zh-CN" altLang="en-US" sz="5600" spc="-480" dirty="0">
                <a:solidFill>
                  <a:srgbClr val="212121"/>
                </a:solidFill>
                <a:latin typeface="Droid Sans Fallback"/>
                <a:cs typeface="Droid Sans Fallback"/>
              </a:rPr>
              <a:t>架</a:t>
            </a:r>
            <a:r>
              <a:rPr lang="zh-CN" altLang="en-US" sz="5600" spc="-10" dirty="0">
                <a:solidFill>
                  <a:srgbClr val="212121"/>
                </a:solidFill>
                <a:latin typeface="Droid Sans Fallback"/>
                <a:cs typeface="Droid Sans Fallback"/>
              </a:rPr>
              <a:t>对</a:t>
            </a:r>
            <a:r>
              <a:rPr lang="zh-CN" altLang="en-US" sz="5600" dirty="0">
                <a:solidFill>
                  <a:srgbClr val="212121"/>
                </a:solidFill>
                <a:latin typeface="Droid Sans Fallback"/>
                <a:cs typeface="Droid Sans Fallback"/>
              </a:rPr>
              <a:t>数</a:t>
            </a:r>
            <a:r>
              <a:rPr lang="zh-CN" altLang="en-US" sz="5600" spc="-10" dirty="0">
                <a:solidFill>
                  <a:srgbClr val="212121"/>
                </a:solidFill>
                <a:latin typeface="Droid Sans Fallback"/>
                <a:cs typeface="Droid Sans Fallback"/>
              </a:rPr>
              <a:t>据进行处</a:t>
            </a:r>
            <a:r>
              <a:rPr lang="zh-CN" altLang="en-US" sz="5600" dirty="0">
                <a:solidFill>
                  <a:srgbClr val="212121"/>
                </a:solidFill>
                <a:latin typeface="Droid Sans Fallback"/>
                <a:cs typeface="Droid Sans Fallback"/>
              </a:rPr>
              <a:t>理</a:t>
            </a:r>
            <a:r>
              <a:rPr lang="zh-CN" altLang="en-US" sz="5600" spc="-10" dirty="0">
                <a:solidFill>
                  <a:srgbClr val="212121"/>
                </a:solidFill>
                <a:latin typeface="Droid Sans Fallback"/>
                <a:cs typeface="Droid Sans Fallback"/>
              </a:rPr>
              <a:t>的</a:t>
            </a:r>
            <a:r>
              <a:rPr lang="zh-CN" altLang="en-US" sz="5600" dirty="0">
                <a:solidFill>
                  <a:srgbClr val="212121"/>
                </a:solidFill>
                <a:latin typeface="Droid Sans Fallback"/>
                <a:cs typeface="Droid Sans Fallback"/>
              </a:rPr>
              <a:t>过</a:t>
            </a:r>
            <a:r>
              <a:rPr lang="zh-CN" altLang="en-US" sz="5600" spc="-950" dirty="0">
                <a:solidFill>
                  <a:srgbClr val="212121"/>
                </a:solidFill>
                <a:latin typeface="Droid Sans Fallback"/>
                <a:cs typeface="Droid Sans Fallback"/>
              </a:rPr>
              <a:t>程</a:t>
            </a:r>
            <a:endParaRPr lang="zh-CN" altLang="en-US" sz="5600" dirty="0">
              <a:latin typeface="Droid Sans Fallback"/>
              <a:cs typeface="Droid Sans Fallback"/>
            </a:endParaRPr>
          </a:p>
          <a:p>
            <a:pPr marL="375920" indent="-351790">
              <a:lnSpc>
                <a:spcPct val="150000"/>
              </a:lnSpc>
              <a:spcBef>
                <a:spcPts val="1200"/>
              </a:spcBef>
              <a:buFont typeface="Arial"/>
              <a:buChar char="•"/>
              <a:tabLst>
                <a:tab pos="377190" algn="l"/>
              </a:tabLst>
            </a:pPr>
            <a:r>
              <a:rPr lang="zh-CN" altLang="en-US" sz="5600" spc="-10" dirty="0">
                <a:solidFill>
                  <a:srgbClr val="212121"/>
                </a:solidFill>
                <a:latin typeface="Droid Sans Fallback"/>
                <a:cs typeface="Droid Sans Fallback"/>
              </a:rPr>
              <a:t>与</a:t>
            </a:r>
            <a:r>
              <a:rPr lang="en-US" altLang="zh-CN" sz="5600" spc="-10" dirty="0">
                <a:solidFill>
                  <a:srgbClr val="212121"/>
                </a:solidFill>
                <a:latin typeface="Arial"/>
                <a:cs typeface="Arial"/>
              </a:rPr>
              <a:t>Linux</a:t>
            </a:r>
            <a:r>
              <a:rPr lang="zh-CN" altLang="en-US" sz="5600" dirty="0">
                <a:solidFill>
                  <a:srgbClr val="212121"/>
                </a:solidFill>
                <a:latin typeface="Droid Sans Fallback"/>
                <a:cs typeface="Droid Sans Fallback"/>
              </a:rPr>
              <a:t>管道</a:t>
            </a:r>
            <a:r>
              <a:rPr lang="zh-CN" altLang="en-US" sz="5600" spc="-10" dirty="0">
                <a:solidFill>
                  <a:srgbClr val="212121"/>
                </a:solidFill>
                <a:latin typeface="Droid Sans Fallback"/>
                <a:cs typeface="Droid Sans Fallback"/>
              </a:rPr>
              <a:t>有类</a:t>
            </a:r>
            <a:r>
              <a:rPr lang="zh-CN" altLang="en-US" sz="5600" dirty="0">
                <a:solidFill>
                  <a:srgbClr val="212121"/>
                </a:solidFill>
                <a:latin typeface="Droid Sans Fallback"/>
                <a:cs typeface="Droid Sans Fallback"/>
              </a:rPr>
              <a:t>似</a:t>
            </a:r>
            <a:r>
              <a:rPr lang="zh-CN" altLang="en-US" sz="5600" spc="-10" dirty="0">
                <a:solidFill>
                  <a:srgbClr val="212121"/>
                </a:solidFill>
                <a:latin typeface="Droid Sans Fallback"/>
                <a:cs typeface="Droid Sans Fallback"/>
              </a:rPr>
              <a:t>之处</a:t>
            </a:r>
            <a:endParaRPr lang="zh-CN" altLang="en-US" sz="5600" dirty="0">
              <a:latin typeface="Droid Sans Fallback"/>
              <a:cs typeface="Droid Sans Fallback"/>
            </a:endParaRPr>
          </a:p>
        </p:txBody>
      </p:sp>
    </p:spTree>
    <p:extLst>
      <p:ext uri="{BB962C8B-B14F-4D97-AF65-F5344CB8AC3E}">
        <p14:creationId xmlns:p14="http://schemas.microsoft.com/office/powerpoint/2010/main" val="477664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1D88E3EE-30DD-AD44-8B61-637DA75B4F7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212121"/>
                </a:solidFill>
                <a:latin typeface="Noto Sans CJK JP Medium"/>
                <a:cs typeface="Noto Sans CJK JP Medium"/>
              </a:rPr>
              <a:t>什么是</a:t>
            </a:r>
            <a:r>
              <a:rPr lang="zh-CN" altLang="en-US" spc="-10" dirty="0">
                <a:solidFill>
                  <a:srgbClr val="212121"/>
                </a:solidFill>
                <a:latin typeface="Noto Sans CJK JP Medium"/>
                <a:cs typeface="Noto Sans CJK JP Medium"/>
              </a:rPr>
              <a:t>步</a:t>
            </a:r>
            <a:r>
              <a:rPr lang="zh-CN" altLang="en-US" dirty="0">
                <a:solidFill>
                  <a:srgbClr val="212121"/>
                </a:solidFill>
                <a:latin typeface="Noto Sans CJK JP Medium"/>
                <a:cs typeface="Noto Sans CJK JP Medium"/>
              </a:rPr>
              <a:t>骤</a:t>
            </a:r>
            <a:endParaRPr kumimoji="1" lang="zh-CN" altLang="en-US" dirty="0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5643FEF8-F2A5-5F44-85F0-9A77CFC8189D}"/>
              </a:ext>
            </a:extLst>
          </p:cNvPr>
          <p:cNvSpPr/>
          <p:nvPr/>
        </p:nvSpPr>
        <p:spPr>
          <a:xfrm>
            <a:off x="1219200" y="3488650"/>
            <a:ext cx="22379932" cy="47348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75920" indent="-351790">
              <a:lnSpc>
                <a:spcPct val="150000"/>
              </a:lnSpc>
              <a:spcBef>
                <a:spcPts val="650"/>
              </a:spcBef>
              <a:buFont typeface="Arial"/>
              <a:buChar char="•"/>
              <a:tabLst>
                <a:tab pos="377190" algn="l"/>
              </a:tabLst>
            </a:pPr>
            <a:r>
              <a:rPr lang="zh-CN" altLang="en-US" sz="5600" dirty="0">
                <a:solidFill>
                  <a:srgbClr val="212121"/>
                </a:solidFill>
                <a:latin typeface="Droid Sans Fallback"/>
                <a:cs typeface="Droid Sans Fallback"/>
              </a:rPr>
              <a:t>步骤（</a:t>
            </a:r>
            <a:r>
              <a:rPr lang="en-US" altLang="zh-CN" sz="5600" dirty="0">
                <a:solidFill>
                  <a:srgbClr val="212121"/>
                </a:solidFill>
                <a:latin typeface="Arial"/>
                <a:cs typeface="Arial"/>
              </a:rPr>
              <a:t>Stage</a:t>
            </a:r>
            <a:r>
              <a:rPr lang="zh-CN" altLang="en-US" sz="5600" dirty="0">
                <a:solidFill>
                  <a:srgbClr val="212121"/>
                </a:solidFill>
                <a:latin typeface="Droid Sans Fallback"/>
                <a:cs typeface="Droid Sans Fallback"/>
              </a:rPr>
              <a:t>）是指管道中的一步操作。每个步骤：</a:t>
            </a:r>
            <a:endParaRPr lang="zh-CN" altLang="en-US" sz="5600" dirty="0">
              <a:latin typeface="Droid Sans Fallback"/>
              <a:cs typeface="Droid Sans Fallback"/>
            </a:endParaRPr>
          </a:p>
          <a:p>
            <a:pPr marL="1290320" lvl="1" indent="-368300">
              <a:lnSpc>
                <a:spcPct val="150000"/>
              </a:lnSpc>
              <a:spcBef>
                <a:spcPts val="390"/>
              </a:spcBef>
              <a:buFont typeface="Arial"/>
              <a:buChar char="•"/>
              <a:tabLst>
                <a:tab pos="1291590" algn="l"/>
              </a:tabLst>
            </a:pPr>
            <a:r>
              <a:rPr lang="zh-CN" altLang="en-US" sz="4800" dirty="0">
                <a:solidFill>
                  <a:srgbClr val="212121"/>
                </a:solidFill>
                <a:latin typeface="Droid Sans Fallback"/>
                <a:cs typeface="Droid Sans Fallback"/>
              </a:rPr>
              <a:t>接受一系列文档（原始数据）；</a:t>
            </a:r>
            <a:endParaRPr lang="zh-CN" altLang="en-US" sz="4800" dirty="0">
              <a:latin typeface="Droid Sans Fallback"/>
              <a:cs typeface="Droid Sans Fallback"/>
            </a:endParaRPr>
          </a:p>
          <a:p>
            <a:pPr marL="1290320" lvl="1" indent="-368300">
              <a:lnSpc>
                <a:spcPct val="150000"/>
              </a:lnSpc>
              <a:spcBef>
                <a:spcPts val="390"/>
              </a:spcBef>
              <a:buFont typeface="Arial"/>
              <a:buChar char="•"/>
              <a:tabLst>
                <a:tab pos="1291590" algn="l"/>
              </a:tabLst>
            </a:pPr>
            <a:r>
              <a:rPr lang="zh-CN" altLang="en-US" sz="4800" dirty="0">
                <a:solidFill>
                  <a:srgbClr val="212121"/>
                </a:solidFill>
                <a:latin typeface="Droid Sans Fallback"/>
                <a:cs typeface="Droid Sans Fallback"/>
              </a:rPr>
              <a:t>在这些文档上进行一系列运算；</a:t>
            </a:r>
            <a:endParaRPr lang="zh-CN" altLang="en-US" sz="4800" dirty="0">
              <a:latin typeface="Droid Sans Fallback"/>
              <a:cs typeface="Droid Sans Fallback"/>
            </a:endParaRPr>
          </a:p>
          <a:p>
            <a:pPr marL="1290320" lvl="1" indent="-368300">
              <a:lnSpc>
                <a:spcPct val="150000"/>
              </a:lnSpc>
              <a:spcBef>
                <a:spcPts val="390"/>
              </a:spcBef>
              <a:buFont typeface="Arial"/>
              <a:buChar char="•"/>
              <a:tabLst>
                <a:tab pos="1291590" algn="l"/>
              </a:tabLst>
            </a:pPr>
            <a:r>
              <a:rPr lang="zh-CN" altLang="en-US" sz="4800" dirty="0">
                <a:solidFill>
                  <a:srgbClr val="212121"/>
                </a:solidFill>
                <a:latin typeface="Droid Sans Fallback"/>
                <a:cs typeface="Droid Sans Fallback"/>
              </a:rPr>
              <a:t>生成下一个步骤所需的文档。</a:t>
            </a:r>
            <a:endParaRPr lang="zh-CN" altLang="en-US" sz="4800" dirty="0">
              <a:latin typeface="Droid Sans Fallback"/>
              <a:cs typeface="Droid Sans Fallback"/>
            </a:endParaRPr>
          </a:p>
        </p:txBody>
      </p:sp>
    </p:spTree>
    <p:extLst>
      <p:ext uri="{BB962C8B-B14F-4D97-AF65-F5344CB8AC3E}">
        <p14:creationId xmlns:p14="http://schemas.microsoft.com/office/powerpoint/2010/main" val="941885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1D88E3EE-30DD-AD44-8B61-637DA75B4F7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zh-CN" altLang="en-US" dirty="0">
                <a:solidFill>
                  <a:srgbClr val="212121"/>
                </a:solidFill>
                <a:latin typeface="Noto Sans CJK JP Medium"/>
                <a:cs typeface="Noto Sans CJK JP Medium"/>
              </a:rPr>
              <a:t>聚合框</a:t>
            </a:r>
            <a:r>
              <a:rPr lang="zh-CN" altLang="en-US" spc="-10" dirty="0">
                <a:solidFill>
                  <a:srgbClr val="212121"/>
                </a:solidFill>
                <a:latin typeface="Noto Sans CJK JP Medium"/>
                <a:cs typeface="Noto Sans CJK JP Medium"/>
              </a:rPr>
              <a:t>架</a:t>
            </a:r>
            <a:r>
              <a:rPr lang="en-US" altLang="zh-CN" b="1" spc="-10" dirty="0">
                <a:solidFill>
                  <a:srgbClr val="212121"/>
                </a:solidFill>
                <a:latin typeface="Times New Roman"/>
                <a:cs typeface="Times New Roman"/>
              </a:rPr>
              <a:t>/</a:t>
            </a:r>
            <a:r>
              <a:rPr lang="zh-CN" altLang="en-US" dirty="0">
                <a:solidFill>
                  <a:srgbClr val="212121"/>
                </a:solidFill>
                <a:latin typeface="Noto Sans CJK JP Medium"/>
                <a:cs typeface="Noto Sans CJK JP Medium"/>
              </a:rPr>
              <a:t>管</a:t>
            </a:r>
            <a:r>
              <a:rPr lang="zh-CN" altLang="en-US" spc="-10" dirty="0">
                <a:solidFill>
                  <a:srgbClr val="212121"/>
                </a:solidFill>
                <a:latin typeface="Noto Sans CJK JP Medium"/>
                <a:cs typeface="Noto Sans CJK JP Medium"/>
              </a:rPr>
              <a:t>道</a:t>
            </a:r>
            <a:r>
              <a:rPr lang="en-US" altLang="zh-CN" b="1" spc="-10" dirty="0">
                <a:solidFill>
                  <a:srgbClr val="212121"/>
                </a:solidFill>
                <a:latin typeface="Times New Roman"/>
                <a:cs typeface="Times New Roman"/>
              </a:rPr>
              <a:t>/</a:t>
            </a:r>
            <a:r>
              <a:rPr lang="zh-CN" altLang="en-US" spc="-10" dirty="0">
                <a:solidFill>
                  <a:srgbClr val="212121"/>
                </a:solidFill>
                <a:latin typeface="Noto Sans CJK JP Medium"/>
                <a:cs typeface="Noto Sans CJK JP Medium"/>
              </a:rPr>
              <a:t>步</a:t>
            </a:r>
            <a:r>
              <a:rPr lang="zh-CN" altLang="en-US" dirty="0">
                <a:solidFill>
                  <a:srgbClr val="212121"/>
                </a:solidFill>
                <a:latin typeface="Noto Sans CJK JP Medium"/>
                <a:cs typeface="Noto Sans CJK JP Medium"/>
              </a:rPr>
              <a:t>骤</a:t>
            </a:r>
            <a:endParaRPr kumimoji="1" lang="zh-CN" altLang="en-US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74F665D6-993C-3D4B-B97A-3DD92EB46DE4}"/>
              </a:ext>
            </a:extLst>
          </p:cNvPr>
          <p:cNvSpPr/>
          <p:nvPr/>
        </p:nvSpPr>
        <p:spPr>
          <a:xfrm>
            <a:off x="5186434" y="4265700"/>
            <a:ext cx="14173200" cy="5928360"/>
          </a:xfrm>
          <a:custGeom>
            <a:avLst/>
            <a:gdLst/>
            <a:ahLst/>
            <a:cxnLst/>
            <a:rect l="l" t="t" r="r" b="b"/>
            <a:pathLst>
              <a:path w="7086600" h="2964179">
                <a:moveTo>
                  <a:pt x="0" y="0"/>
                </a:moveTo>
                <a:lnTo>
                  <a:pt x="7086040" y="0"/>
                </a:lnTo>
                <a:lnTo>
                  <a:pt x="7086040" y="2963989"/>
                </a:lnTo>
                <a:lnTo>
                  <a:pt x="0" y="2963989"/>
                </a:lnTo>
                <a:lnTo>
                  <a:pt x="0" y="0"/>
                </a:lnTo>
                <a:close/>
              </a:path>
            </a:pathLst>
          </a:custGeom>
          <a:ln w="38099">
            <a:solidFill>
              <a:srgbClr val="212121"/>
            </a:solidFill>
          </a:ln>
        </p:spPr>
        <p:txBody>
          <a:bodyPr wrap="square" lIns="0" tIns="0" rIns="0" bIns="0" rtlCol="0"/>
          <a:lstStyle/>
          <a:p>
            <a:endParaRPr sz="7200"/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89E25D6D-2009-0944-ABB8-34690A8BE13B}"/>
              </a:ext>
            </a:extLst>
          </p:cNvPr>
          <p:cNvSpPr txBox="1"/>
          <p:nvPr/>
        </p:nvSpPr>
        <p:spPr>
          <a:xfrm>
            <a:off x="17358292" y="9521334"/>
            <a:ext cx="1854200" cy="579646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>
              <a:spcBef>
                <a:spcPts val="200"/>
              </a:spcBef>
            </a:pPr>
            <a:r>
              <a:rPr dirty="0">
                <a:solidFill>
                  <a:srgbClr val="212121"/>
                </a:solidFill>
                <a:latin typeface="Droid Sans Fallback"/>
                <a:cs typeface="Droid Sans Fallback"/>
              </a:rPr>
              <a:t>聚合框架</a:t>
            </a:r>
            <a:endParaRPr>
              <a:latin typeface="Droid Sans Fallback"/>
              <a:cs typeface="Droid Sans Fallback"/>
            </a:endParaRPr>
          </a:p>
        </p:txBody>
      </p:sp>
      <p:grpSp>
        <p:nvGrpSpPr>
          <p:cNvPr id="6" name="object 5">
            <a:extLst>
              <a:ext uri="{FF2B5EF4-FFF2-40B4-BE49-F238E27FC236}">
                <a16:creationId xmlns:a16="http://schemas.microsoft.com/office/drawing/2014/main" id="{26FB8CD0-7104-EB46-8A9C-CA498761751D}"/>
              </a:ext>
            </a:extLst>
          </p:cNvPr>
          <p:cNvGrpSpPr/>
          <p:nvPr/>
        </p:nvGrpSpPr>
        <p:grpSpPr>
          <a:xfrm>
            <a:off x="17041572" y="4541035"/>
            <a:ext cx="2054860" cy="3194050"/>
            <a:chOff x="6996786" y="2270517"/>
            <a:chExt cx="1027430" cy="1597025"/>
          </a:xfrm>
        </p:grpSpPr>
        <p:sp>
          <p:nvSpPr>
            <p:cNvPr id="7" name="object 6">
              <a:extLst>
                <a:ext uri="{FF2B5EF4-FFF2-40B4-BE49-F238E27FC236}">
                  <a16:creationId xmlns:a16="http://schemas.microsoft.com/office/drawing/2014/main" id="{69EF627C-ECDC-1042-AD22-1F34B4986D74}"/>
                </a:ext>
              </a:extLst>
            </p:cNvPr>
            <p:cNvSpPr/>
            <p:nvPr/>
          </p:nvSpPr>
          <p:spPr>
            <a:xfrm>
              <a:off x="7003136" y="2276868"/>
              <a:ext cx="1014730" cy="1584325"/>
            </a:xfrm>
            <a:custGeom>
              <a:avLst/>
              <a:gdLst/>
              <a:ahLst/>
              <a:cxnLst/>
              <a:rect l="l" t="t" r="r" b="b"/>
              <a:pathLst>
                <a:path w="1014729" h="1584325">
                  <a:moveTo>
                    <a:pt x="845348" y="1584174"/>
                  </a:moveTo>
                  <a:lnTo>
                    <a:pt x="169074" y="1584174"/>
                  </a:lnTo>
                  <a:lnTo>
                    <a:pt x="124128" y="1578134"/>
                  </a:lnTo>
                  <a:lnTo>
                    <a:pt x="83740" y="1561090"/>
                  </a:lnTo>
                  <a:lnTo>
                    <a:pt x="49521" y="1534652"/>
                  </a:lnTo>
                  <a:lnTo>
                    <a:pt x="23084" y="1500433"/>
                  </a:lnTo>
                  <a:lnTo>
                    <a:pt x="6039" y="1460045"/>
                  </a:lnTo>
                  <a:lnTo>
                    <a:pt x="0" y="1415099"/>
                  </a:lnTo>
                  <a:lnTo>
                    <a:pt x="0" y="169072"/>
                  </a:lnTo>
                  <a:lnTo>
                    <a:pt x="6039" y="124126"/>
                  </a:lnTo>
                  <a:lnTo>
                    <a:pt x="23084" y="83738"/>
                  </a:lnTo>
                  <a:lnTo>
                    <a:pt x="49522" y="49519"/>
                  </a:lnTo>
                  <a:lnTo>
                    <a:pt x="83740" y="23083"/>
                  </a:lnTo>
                  <a:lnTo>
                    <a:pt x="124128" y="6039"/>
                  </a:lnTo>
                  <a:lnTo>
                    <a:pt x="169074" y="0"/>
                  </a:lnTo>
                  <a:lnTo>
                    <a:pt x="845348" y="0"/>
                  </a:lnTo>
                  <a:lnTo>
                    <a:pt x="910045" y="12869"/>
                  </a:lnTo>
                  <a:lnTo>
                    <a:pt x="964898" y="49520"/>
                  </a:lnTo>
                  <a:lnTo>
                    <a:pt x="1001548" y="104371"/>
                  </a:lnTo>
                  <a:lnTo>
                    <a:pt x="1014422" y="169072"/>
                  </a:lnTo>
                  <a:lnTo>
                    <a:pt x="1014422" y="1415099"/>
                  </a:lnTo>
                  <a:lnTo>
                    <a:pt x="1008383" y="1460045"/>
                  </a:lnTo>
                  <a:lnTo>
                    <a:pt x="991338" y="1500433"/>
                  </a:lnTo>
                  <a:lnTo>
                    <a:pt x="964901" y="1534652"/>
                  </a:lnTo>
                  <a:lnTo>
                    <a:pt x="930682" y="1561090"/>
                  </a:lnTo>
                  <a:lnTo>
                    <a:pt x="890294" y="1578134"/>
                  </a:lnTo>
                  <a:lnTo>
                    <a:pt x="845348" y="1584174"/>
                  </a:lnTo>
                  <a:close/>
                </a:path>
              </a:pathLst>
            </a:custGeom>
            <a:solidFill>
              <a:srgbClr val="69B141"/>
            </a:solidFill>
          </p:spPr>
          <p:txBody>
            <a:bodyPr wrap="square" lIns="0" tIns="0" rIns="0" bIns="0" rtlCol="0"/>
            <a:lstStyle/>
            <a:p>
              <a:endParaRPr sz="7200"/>
            </a:p>
          </p:txBody>
        </p:sp>
        <p:sp>
          <p:nvSpPr>
            <p:cNvPr id="8" name="object 7">
              <a:extLst>
                <a:ext uri="{FF2B5EF4-FFF2-40B4-BE49-F238E27FC236}">
                  <a16:creationId xmlns:a16="http://schemas.microsoft.com/office/drawing/2014/main" id="{A5C70AE2-34CB-0C42-843F-1B016BAEDFC8}"/>
                </a:ext>
              </a:extLst>
            </p:cNvPr>
            <p:cNvSpPr/>
            <p:nvPr/>
          </p:nvSpPr>
          <p:spPr>
            <a:xfrm>
              <a:off x="7003136" y="2276867"/>
              <a:ext cx="1014730" cy="1584325"/>
            </a:xfrm>
            <a:custGeom>
              <a:avLst/>
              <a:gdLst/>
              <a:ahLst/>
              <a:cxnLst/>
              <a:rect l="l" t="t" r="r" b="b"/>
              <a:pathLst>
                <a:path w="1014729" h="1584325">
                  <a:moveTo>
                    <a:pt x="0" y="169072"/>
                  </a:moveTo>
                  <a:lnTo>
                    <a:pt x="6039" y="124126"/>
                  </a:lnTo>
                  <a:lnTo>
                    <a:pt x="23084" y="83738"/>
                  </a:lnTo>
                  <a:lnTo>
                    <a:pt x="49521" y="49520"/>
                  </a:lnTo>
                  <a:lnTo>
                    <a:pt x="83740" y="23083"/>
                  </a:lnTo>
                  <a:lnTo>
                    <a:pt x="124128" y="6039"/>
                  </a:lnTo>
                  <a:lnTo>
                    <a:pt x="169074" y="0"/>
                  </a:lnTo>
                  <a:lnTo>
                    <a:pt x="845348" y="0"/>
                  </a:lnTo>
                  <a:lnTo>
                    <a:pt x="910045" y="12869"/>
                  </a:lnTo>
                  <a:lnTo>
                    <a:pt x="964898" y="49519"/>
                  </a:lnTo>
                  <a:lnTo>
                    <a:pt x="1001547" y="104371"/>
                  </a:lnTo>
                  <a:lnTo>
                    <a:pt x="1014422" y="169072"/>
                  </a:lnTo>
                  <a:lnTo>
                    <a:pt x="1014422" y="1415099"/>
                  </a:lnTo>
                  <a:lnTo>
                    <a:pt x="1008383" y="1460045"/>
                  </a:lnTo>
                  <a:lnTo>
                    <a:pt x="991338" y="1500433"/>
                  </a:lnTo>
                  <a:lnTo>
                    <a:pt x="964901" y="1534652"/>
                  </a:lnTo>
                  <a:lnTo>
                    <a:pt x="930682" y="1561090"/>
                  </a:lnTo>
                  <a:lnTo>
                    <a:pt x="890294" y="1578134"/>
                  </a:lnTo>
                  <a:lnTo>
                    <a:pt x="845348" y="1584174"/>
                  </a:lnTo>
                  <a:lnTo>
                    <a:pt x="169074" y="1584174"/>
                  </a:lnTo>
                  <a:lnTo>
                    <a:pt x="124128" y="1578134"/>
                  </a:lnTo>
                  <a:lnTo>
                    <a:pt x="83740" y="1561090"/>
                  </a:lnTo>
                  <a:lnTo>
                    <a:pt x="49521" y="1534652"/>
                  </a:lnTo>
                  <a:lnTo>
                    <a:pt x="23084" y="1500433"/>
                  </a:lnTo>
                  <a:lnTo>
                    <a:pt x="6039" y="1460045"/>
                  </a:lnTo>
                  <a:lnTo>
                    <a:pt x="0" y="1415099"/>
                  </a:lnTo>
                  <a:lnTo>
                    <a:pt x="0" y="169072"/>
                  </a:lnTo>
                  <a:close/>
                </a:path>
              </a:pathLst>
            </a:custGeom>
            <a:ln w="12699">
              <a:solidFill>
                <a:srgbClr val="4B802F"/>
              </a:solidFill>
            </a:ln>
          </p:spPr>
          <p:txBody>
            <a:bodyPr wrap="square" lIns="0" tIns="0" rIns="0" bIns="0" rtlCol="0"/>
            <a:lstStyle/>
            <a:p>
              <a:endParaRPr sz="7200"/>
            </a:p>
          </p:txBody>
        </p:sp>
      </p:grpSp>
      <p:sp>
        <p:nvSpPr>
          <p:cNvPr id="9" name="object 8">
            <a:extLst>
              <a:ext uri="{FF2B5EF4-FFF2-40B4-BE49-F238E27FC236}">
                <a16:creationId xmlns:a16="http://schemas.microsoft.com/office/drawing/2014/main" id="{A91E8D54-F841-1F43-8FA4-E3F3FF0C0BCE}"/>
              </a:ext>
            </a:extLst>
          </p:cNvPr>
          <p:cNvSpPr txBox="1"/>
          <p:nvPr/>
        </p:nvSpPr>
        <p:spPr>
          <a:xfrm>
            <a:off x="17382888" y="5818003"/>
            <a:ext cx="1397000" cy="579646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>
              <a:spcBef>
                <a:spcPts val="200"/>
              </a:spcBef>
            </a:pPr>
            <a:r>
              <a:rPr dirty="0">
                <a:solidFill>
                  <a:srgbClr val="FFFFFF"/>
                </a:solidFill>
                <a:latin typeface="Droid Sans Fallback"/>
                <a:cs typeface="Droid Sans Fallback"/>
              </a:rPr>
              <a:t>结果集</a:t>
            </a:r>
            <a:endParaRPr>
              <a:latin typeface="Droid Sans Fallback"/>
              <a:cs typeface="Droid Sans Fallback"/>
            </a:endParaRPr>
          </a:p>
        </p:txBody>
      </p:sp>
      <p:grpSp>
        <p:nvGrpSpPr>
          <p:cNvPr id="10" name="object 9">
            <a:extLst>
              <a:ext uri="{FF2B5EF4-FFF2-40B4-BE49-F238E27FC236}">
                <a16:creationId xmlns:a16="http://schemas.microsoft.com/office/drawing/2014/main" id="{E10DFC69-753D-E64D-8408-C7E643120375}"/>
              </a:ext>
            </a:extLst>
          </p:cNvPr>
          <p:cNvGrpSpPr/>
          <p:nvPr/>
        </p:nvGrpSpPr>
        <p:grpSpPr>
          <a:xfrm>
            <a:off x="5478855" y="4829070"/>
            <a:ext cx="2330450" cy="2618740"/>
            <a:chOff x="1215427" y="2414535"/>
            <a:chExt cx="1165225" cy="1309370"/>
          </a:xfrm>
        </p:grpSpPr>
        <p:sp>
          <p:nvSpPr>
            <p:cNvPr id="11" name="object 10">
              <a:extLst>
                <a:ext uri="{FF2B5EF4-FFF2-40B4-BE49-F238E27FC236}">
                  <a16:creationId xmlns:a16="http://schemas.microsoft.com/office/drawing/2014/main" id="{2F07A860-2D2E-AE4C-B6D7-013165B71596}"/>
                </a:ext>
              </a:extLst>
            </p:cNvPr>
            <p:cNvSpPr/>
            <p:nvPr/>
          </p:nvSpPr>
          <p:spPr>
            <a:xfrm>
              <a:off x="1221777" y="2564894"/>
              <a:ext cx="1152525" cy="1152525"/>
            </a:xfrm>
            <a:custGeom>
              <a:avLst/>
              <a:gdLst/>
              <a:ahLst/>
              <a:cxnLst/>
              <a:rect l="l" t="t" r="r" b="b"/>
              <a:pathLst>
                <a:path w="1152525" h="1152525">
                  <a:moveTo>
                    <a:pt x="576061" y="1152122"/>
                  </a:moveTo>
                  <a:lnTo>
                    <a:pt x="503801" y="1151000"/>
                  </a:lnTo>
                  <a:lnTo>
                    <a:pt x="434220" y="1147724"/>
                  </a:lnTo>
                  <a:lnTo>
                    <a:pt x="367857" y="1142429"/>
                  </a:lnTo>
                  <a:lnTo>
                    <a:pt x="305252" y="1135250"/>
                  </a:lnTo>
                  <a:lnTo>
                    <a:pt x="246945" y="1126321"/>
                  </a:lnTo>
                  <a:lnTo>
                    <a:pt x="193476" y="1115779"/>
                  </a:lnTo>
                  <a:lnTo>
                    <a:pt x="145384" y="1103757"/>
                  </a:lnTo>
                  <a:lnTo>
                    <a:pt x="103211" y="1090391"/>
                  </a:lnTo>
                  <a:lnTo>
                    <a:pt x="67494" y="1075816"/>
                  </a:lnTo>
                  <a:lnTo>
                    <a:pt x="17593" y="1043578"/>
                  </a:lnTo>
                  <a:lnTo>
                    <a:pt x="0" y="1008122"/>
                  </a:lnTo>
                  <a:lnTo>
                    <a:pt x="0" y="0"/>
                  </a:lnTo>
                  <a:lnTo>
                    <a:pt x="4488" y="18067"/>
                  </a:lnTo>
                  <a:lnTo>
                    <a:pt x="17593" y="35465"/>
                  </a:lnTo>
                  <a:lnTo>
                    <a:pt x="67494" y="67709"/>
                  </a:lnTo>
                  <a:lnTo>
                    <a:pt x="103211" y="82287"/>
                  </a:lnTo>
                  <a:lnTo>
                    <a:pt x="145384" y="95655"/>
                  </a:lnTo>
                  <a:lnTo>
                    <a:pt x="193476" y="107678"/>
                  </a:lnTo>
                  <a:lnTo>
                    <a:pt x="246945" y="118222"/>
                  </a:lnTo>
                  <a:lnTo>
                    <a:pt x="305252" y="127151"/>
                  </a:lnTo>
                  <a:lnTo>
                    <a:pt x="367857" y="134331"/>
                  </a:lnTo>
                  <a:lnTo>
                    <a:pt x="434220" y="139626"/>
                  </a:lnTo>
                  <a:lnTo>
                    <a:pt x="503801" y="142902"/>
                  </a:lnTo>
                  <a:lnTo>
                    <a:pt x="576061" y="144024"/>
                  </a:lnTo>
                  <a:lnTo>
                    <a:pt x="648321" y="142902"/>
                  </a:lnTo>
                  <a:lnTo>
                    <a:pt x="717903" y="139626"/>
                  </a:lnTo>
                  <a:lnTo>
                    <a:pt x="784266" y="134331"/>
                  </a:lnTo>
                  <a:lnTo>
                    <a:pt x="846872" y="127151"/>
                  </a:lnTo>
                  <a:lnTo>
                    <a:pt x="905179" y="118222"/>
                  </a:lnTo>
                  <a:lnTo>
                    <a:pt x="958648" y="107678"/>
                  </a:lnTo>
                  <a:lnTo>
                    <a:pt x="1006739" y="95655"/>
                  </a:lnTo>
                  <a:lnTo>
                    <a:pt x="1048913" y="82287"/>
                  </a:lnTo>
                  <a:lnTo>
                    <a:pt x="1084630" y="67709"/>
                  </a:lnTo>
                  <a:lnTo>
                    <a:pt x="1134531" y="35465"/>
                  </a:lnTo>
                  <a:lnTo>
                    <a:pt x="1152125" y="0"/>
                  </a:lnTo>
                  <a:lnTo>
                    <a:pt x="1152125" y="1008122"/>
                  </a:lnTo>
                  <a:lnTo>
                    <a:pt x="1134531" y="1043578"/>
                  </a:lnTo>
                  <a:lnTo>
                    <a:pt x="1084630" y="1075816"/>
                  </a:lnTo>
                  <a:lnTo>
                    <a:pt x="1048913" y="1090391"/>
                  </a:lnTo>
                  <a:lnTo>
                    <a:pt x="1006739" y="1103757"/>
                  </a:lnTo>
                  <a:lnTo>
                    <a:pt x="958648" y="1115779"/>
                  </a:lnTo>
                  <a:lnTo>
                    <a:pt x="905179" y="1126321"/>
                  </a:lnTo>
                  <a:lnTo>
                    <a:pt x="846872" y="1135250"/>
                  </a:lnTo>
                  <a:lnTo>
                    <a:pt x="784266" y="1142429"/>
                  </a:lnTo>
                  <a:lnTo>
                    <a:pt x="717903" y="1147724"/>
                  </a:lnTo>
                  <a:lnTo>
                    <a:pt x="648321" y="1151000"/>
                  </a:lnTo>
                  <a:lnTo>
                    <a:pt x="576061" y="1152122"/>
                  </a:lnTo>
                  <a:close/>
                </a:path>
              </a:pathLst>
            </a:custGeom>
            <a:solidFill>
              <a:srgbClr val="FFD477"/>
            </a:solidFill>
          </p:spPr>
          <p:txBody>
            <a:bodyPr wrap="square" lIns="0" tIns="0" rIns="0" bIns="0" rtlCol="0"/>
            <a:lstStyle/>
            <a:p>
              <a:endParaRPr sz="7200"/>
            </a:p>
          </p:txBody>
        </p:sp>
        <p:sp>
          <p:nvSpPr>
            <p:cNvPr id="13" name="object 11">
              <a:extLst>
                <a:ext uri="{FF2B5EF4-FFF2-40B4-BE49-F238E27FC236}">
                  <a16:creationId xmlns:a16="http://schemas.microsoft.com/office/drawing/2014/main" id="{2CBF2C95-0DF7-164D-B9C4-EB466CF1C293}"/>
                </a:ext>
              </a:extLst>
            </p:cNvPr>
            <p:cNvSpPr/>
            <p:nvPr/>
          </p:nvSpPr>
          <p:spPr>
            <a:xfrm>
              <a:off x="1221777" y="2420885"/>
              <a:ext cx="1152525" cy="288290"/>
            </a:xfrm>
            <a:custGeom>
              <a:avLst/>
              <a:gdLst/>
              <a:ahLst/>
              <a:cxnLst/>
              <a:rect l="l" t="t" r="r" b="b"/>
              <a:pathLst>
                <a:path w="1152525" h="288289">
                  <a:moveTo>
                    <a:pt x="576061" y="288034"/>
                  </a:moveTo>
                  <a:lnTo>
                    <a:pt x="503801" y="286912"/>
                  </a:lnTo>
                  <a:lnTo>
                    <a:pt x="434220" y="283636"/>
                  </a:lnTo>
                  <a:lnTo>
                    <a:pt x="367857" y="278340"/>
                  </a:lnTo>
                  <a:lnTo>
                    <a:pt x="305252" y="271161"/>
                  </a:lnTo>
                  <a:lnTo>
                    <a:pt x="246945" y="262231"/>
                  </a:lnTo>
                  <a:lnTo>
                    <a:pt x="193476" y="251688"/>
                  </a:lnTo>
                  <a:lnTo>
                    <a:pt x="145384" y="239665"/>
                  </a:lnTo>
                  <a:lnTo>
                    <a:pt x="103211" y="226297"/>
                  </a:lnTo>
                  <a:lnTo>
                    <a:pt x="67494" y="211719"/>
                  </a:lnTo>
                  <a:lnTo>
                    <a:pt x="17593" y="179474"/>
                  </a:lnTo>
                  <a:lnTo>
                    <a:pt x="0" y="144009"/>
                  </a:lnTo>
                  <a:lnTo>
                    <a:pt x="4488" y="125945"/>
                  </a:lnTo>
                  <a:lnTo>
                    <a:pt x="38775" y="91961"/>
                  </a:lnTo>
                  <a:lnTo>
                    <a:pt x="103211" y="61734"/>
                  </a:lnTo>
                  <a:lnTo>
                    <a:pt x="145384" y="48367"/>
                  </a:lnTo>
                  <a:lnTo>
                    <a:pt x="193476" y="36345"/>
                  </a:lnTo>
                  <a:lnTo>
                    <a:pt x="246945" y="25802"/>
                  </a:lnTo>
                  <a:lnTo>
                    <a:pt x="305252" y="16873"/>
                  </a:lnTo>
                  <a:lnTo>
                    <a:pt x="367857" y="9693"/>
                  </a:lnTo>
                  <a:lnTo>
                    <a:pt x="434220" y="4398"/>
                  </a:lnTo>
                  <a:lnTo>
                    <a:pt x="503801" y="1122"/>
                  </a:lnTo>
                  <a:lnTo>
                    <a:pt x="576061" y="0"/>
                  </a:lnTo>
                  <a:lnTo>
                    <a:pt x="648321" y="1122"/>
                  </a:lnTo>
                  <a:lnTo>
                    <a:pt x="717903" y="4398"/>
                  </a:lnTo>
                  <a:lnTo>
                    <a:pt x="784266" y="9693"/>
                  </a:lnTo>
                  <a:lnTo>
                    <a:pt x="846872" y="16873"/>
                  </a:lnTo>
                  <a:lnTo>
                    <a:pt x="905179" y="25802"/>
                  </a:lnTo>
                  <a:lnTo>
                    <a:pt x="958648" y="36345"/>
                  </a:lnTo>
                  <a:lnTo>
                    <a:pt x="1006740" y="48367"/>
                  </a:lnTo>
                  <a:lnTo>
                    <a:pt x="1048913" y="61734"/>
                  </a:lnTo>
                  <a:lnTo>
                    <a:pt x="1084630" y="76310"/>
                  </a:lnTo>
                  <a:lnTo>
                    <a:pt x="1134531" y="108551"/>
                  </a:lnTo>
                  <a:lnTo>
                    <a:pt x="1152125" y="144009"/>
                  </a:lnTo>
                  <a:lnTo>
                    <a:pt x="1147636" y="162077"/>
                  </a:lnTo>
                  <a:lnTo>
                    <a:pt x="1113349" y="196067"/>
                  </a:lnTo>
                  <a:lnTo>
                    <a:pt x="1048913" y="226297"/>
                  </a:lnTo>
                  <a:lnTo>
                    <a:pt x="1006740" y="239665"/>
                  </a:lnTo>
                  <a:lnTo>
                    <a:pt x="958648" y="251688"/>
                  </a:lnTo>
                  <a:lnTo>
                    <a:pt x="905179" y="262231"/>
                  </a:lnTo>
                  <a:lnTo>
                    <a:pt x="846872" y="271161"/>
                  </a:lnTo>
                  <a:lnTo>
                    <a:pt x="784266" y="278340"/>
                  </a:lnTo>
                  <a:lnTo>
                    <a:pt x="717903" y="283636"/>
                  </a:lnTo>
                  <a:lnTo>
                    <a:pt x="648321" y="286912"/>
                  </a:lnTo>
                  <a:lnTo>
                    <a:pt x="576061" y="288034"/>
                  </a:lnTo>
                  <a:close/>
                </a:path>
              </a:pathLst>
            </a:custGeom>
            <a:solidFill>
              <a:srgbClr val="FFE4AE"/>
            </a:solidFill>
          </p:spPr>
          <p:txBody>
            <a:bodyPr wrap="square" lIns="0" tIns="0" rIns="0" bIns="0" rtlCol="0"/>
            <a:lstStyle/>
            <a:p>
              <a:endParaRPr sz="7200"/>
            </a:p>
          </p:txBody>
        </p:sp>
        <p:sp>
          <p:nvSpPr>
            <p:cNvPr id="14" name="object 12">
              <a:extLst>
                <a:ext uri="{FF2B5EF4-FFF2-40B4-BE49-F238E27FC236}">
                  <a16:creationId xmlns:a16="http://schemas.microsoft.com/office/drawing/2014/main" id="{09A73C57-2158-FD4F-BC5A-0189F59AAC8B}"/>
                </a:ext>
              </a:extLst>
            </p:cNvPr>
            <p:cNvSpPr/>
            <p:nvPr/>
          </p:nvSpPr>
          <p:spPr>
            <a:xfrm>
              <a:off x="1221777" y="2420885"/>
              <a:ext cx="1152525" cy="1296670"/>
            </a:xfrm>
            <a:custGeom>
              <a:avLst/>
              <a:gdLst/>
              <a:ahLst/>
              <a:cxnLst/>
              <a:rect l="l" t="t" r="r" b="b"/>
              <a:pathLst>
                <a:path w="1152525" h="1296670">
                  <a:moveTo>
                    <a:pt x="1152125" y="144009"/>
                  </a:moveTo>
                  <a:lnTo>
                    <a:pt x="1147636" y="162077"/>
                  </a:lnTo>
                  <a:lnTo>
                    <a:pt x="1134531" y="179474"/>
                  </a:lnTo>
                  <a:lnTo>
                    <a:pt x="1084630" y="211719"/>
                  </a:lnTo>
                  <a:lnTo>
                    <a:pt x="1048913" y="226297"/>
                  </a:lnTo>
                  <a:lnTo>
                    <a:pt x="1006739" y="239665"/>
                  </a:lnTo>
                  <a:lnTo>
                    <a:pt x="958648" y="251688"/>
                  </a:lnTo>
                  <a:lnTo>
                    <a:pt x="905179" y="262231"/>
                  </a:lnTo>
                  <a:lnTo>
                    <a:pt x="846872" y="271161"/>
                  </a:lnTo>
                  <a:lnTo>
                    <a:pt x="784266" y="278340"/>
                  </a:lnTo>
                  <a:lnTo>
                    <a:pt x="717903" y="283636"/>
                  </a:lnTo>
                  <a:lnTo>
                    <a:pt x="648321" y="286912"/>
                  </a:lnTo>
                  <a:lnTo>
                    <a:pt x="576061" y="288034"/>
                  </a:lnTo>
                  <a:lnTo>
                    <a:pt x="503801" y="286912"/>
                  </a:lnTo>
                  <a:lnTo>
                    <a:pt x="434220" y="283636"/>
                  </a:lnTo>
                  <a:lnTo>
                    <a:pt x="367857" y="278340"/>
                  </a:lnTo>
                  <a:lnTo>
                    <a:pt x="305252" y="271161"/>
                  </a:lnTo>
                  <a:lnTo>
                    <a:pt x="246945" y="262231"/>
                  </a:lnTo>
                  <a:lnTo>
                    <a:pt x="193476" y="251688"/>
                  </a:lnTo>
                  <a:lnTo>
                    <a:pt x="145384" y="239665"/>
                  </a:lnTo>
                  <a:lnTo>
                    <a:pt x="103211" y="226297"/>
                  </a:lnTo>
                  <a:lnTo>
                    <a:pt x="67494" y="211719"/>
                  </a:lnTo>
                  <a:lnTo>
                    <a:pt x="17593" y="179474"/>
                  </a:lnTo>
                  <a:lnTo>
                    <a:pt x="0" y="144009"/>
                  </a:lnTo>
                  <a:lnTo>
                    <a:pt x="17593" y="108551"/>
                  </a:lnTo>
                  <a:lnTo>
                    <a:pt x="67494" y="76310"/>
                  </a:lnTo>
                  <a:lnTo>
                    <a:pt x="103211" y="61734"/>
                  </a:lnTo>
                  <a:lnTo>
                    <a:pt x="145384" y="48367"/>
                  </a:lnTo>
                  <a:lnTo>
                    <a:pt x="193476" y="36345"/>
                  </a:lnTo>
                  <a:lnTo>
                    <a:pt x="246945" y="25802"/>
                  </a:lnTo>
                  <a:lnTo>
                    <a:pt x="305252" y="16873"/>
                  </a:lnTo>
                  <a:lnTo>
                    <a:pt x="367857" y="9693"/>
                  </a:lnTo>
                  <a:lnTo>
                    <a:pt x="434220" y="4398"/>
                  </a:lnTo>
                  <a:lnTo>
                    <a:pt x="503801" y="1122"/>
                  </a:lnTo>
                  <a:lnTo>
                    <a:pt x="576061" y="0"/>
                  </a:lnTo>
                  <a:lnTo>
                    <a:pt x="648321" y="1122"/>
                  </a:lnTo>
                  <a:lnTo>
                    <a:pt x="717903" y="4398"/>
                  </a:lnTo>
                  <a:lnTo>
                    <a:pt x="784266" y="9693"/>
                  </a:lnTo>
                  <a:lnTo>
                    <a:pt x="846872" y="16873"/>
                  </a:lnTo>
                  <a:lnTo>
                    <a:pt x="905179" y="25802"/>
                  </a:lnTo>
                  <a:lnTo>
                    <a:pt x="958648" y="36345"/>
                  </a:lnTo>
                  <a:lnTo>
                    <a:pt x="1006739" y="48367"/>
                  </a:lnTo>
                  <a:lnTo>
                    <a:pt x="1048913" y="61734"/>
                  </a:lnTo>
                  <a:lnTo>
                    <a:pt x="1084630" y="76310"/>
                  </a:lnTo>
                  <a:lnTo>
                    <a:pt x="1134531" y="108551"/>
                  </a:lnTo>
                  <a:lnTo>
                    <a:pt x="1152125" y="144009"/>
                  </a:lnTo>
                  <a:lnTo>
                    <a:pt x="1152125" y="1152132"/>
                  </a:lnTo>
                  <a:lnTo>
                    <a:pt x="1134531" y="1187587"/>
                  </a:lnTo>
                  <a:lnTo>
                    <a:pt x="1084630" y="1219825"/>
                  </a:lnTo>
                  <a:lnTo>
                    <a:pt x="1048913" y="1234401"/>
                  </a:lnTo>
                  <a:lnTo>
                    <a:pt x="1006739" y="1247767"/>
                  </a:lnTo>
                  <a:lnTo>
                    <a:pt x="958648" y="1259788"/>
                  </a:lnTo>
                  <a:lnTo>
                    <a:pt x="905179" y="1270331"/>
                  </a:lnTo>
                  <a:lnTo>
                    <a:pt x="846872" y="1279259"/>
                  </a:lnTo>
                  <a:lnTo>
                    <a:pt x="784266" y="1286439"/>
                  </a:lnTo>
                  <a:lnTo>
                    <a:pt x="717903" y="1291734"/>
                  </a:lnTo>
                  <a:lnTo>
                    <a:pt x="648321" y="1295010"/>
                  </a:lnTo>
                  <a:lnTo>
                    <a:pt x="576061" y="1296132"/>
                  </a:lnTo>
                  <a:lnTo>
                    <a:pt x="503801" y="1295010"/>
                  </a:lnTo>
                  <a:lnTo>
                    <a:pt x="434220" y="1291734"/>
                  </a:lnTo>
                  <a:lnTo>
                    <a:pt x="367857" y="1286439"/>
                  </a:lnTo>
                  <a:lnTo>
                    <a:pt x="305252" y="1279259"/>
                  </a:lnTo>
                  <a:lnTo>
                    <a:pt x="246945" y="1270331"/>
                  </a:lnTo>
                  <a:lnTo>
                    <a:pt x="193476" y="1259788"/>
                  </a:lnTo>
                  <a:lnTo>
                    <a:pt x="145384" y="1247767"/>
                  </a:lnTo>
                  <a:lnTo>
                    <a:pt x="103211" y="1234401"/>
                  </a:lnTo>
                  <a:lnTo>
                    <a:pt x="67494" y="1219825"/>
                  </a:lnTo>
                  <a:lnTo>
                    <a:pt x="17593" y="1187587"/>
                  </a:lnTo>
                  <a:lnTo>
                    <a:pt x="0" y="1152132"/>
                  </a:lnTo>
                  <a:lnTo>
                    <a:pt x="0" y="144009"/>
                  </a:lnTo>
                </a:path>
              </a:pathLst>
            </a:custGeom>
            <a:ln w="12699">
              <a:solidFill>
                <a:srgbClr val="BA9A56"/>
              </a:solidFill>
            </a:ln>
          </p:spPr>
          <p:txBody>
            <a:bodyPr wrap="square" lIns="0" tIns="0" rIns="0" bIns="0" rtlCol="0"/>
            <a:lstStyle/>
            <a:p>
              <a:endParaRPr sz="7200"/>
            </a:p>
          </p:txBody>
        </p:sp>
      </p:grpSp>
      <p:sp>
        <p:nvSpPr>
          <p:cNvPr id="15" name="object 13">
            <a:extLst>
              <a:ext uri="{FF2B5EF4-FFF2-40B4-BE49-F238E27FC236}">
                <a16:creationId xmlns:a16="http://schemas.microsoft.com/office/drawing/2014/main" id="{5BF7E182-0F3C-DC42-9327-7A1BD6FF8002}"/>
              </a:ext>
            </a:extLst>
          </p:cNvPr>
          <p:cNvSpPr txBox="1"/>
          <p:nvPr/>
        </p:nvSpPr>
        <p:spPr>
          <a:xfrm>
            <a:off x="5957884" y="5685786"/>
            <a:ext cx="1397000" cy="1121076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R="10160" indent="228600">
              <a:lnSpc>
                <a:spcPct val="100699"/>
              </a:lnSpc>
              <a:spcBef>
                <a:spcPts val="170"/>
              </a:spcBef>
            </a:pPr>
            <a:r>
              <a:rPr dirty="0">
                <a:solidFill>
                  <a:srgbClr val="FFFFFF"/>
                </a:solidFill>
                <a:latin typeface="Droid Sans Fallback"/>
                <a:cs typeface="Droid Sans Fallback"/>
              </a:rPr>
              <a:t>原始 数据集</a:t>
            </a:r>
            <a:endParaRPr>
              <a:latin typeface="Droid Sans Fallback"/>
              <a:cs typeface="Droid Sans Fallback"/>
            </a:endParaRPr>
          </a:p>
        </p:txBody>
      </p:sp>
      <p:grpSp>
        <p:nvGrpSpPr>
          <p:cNvPr id="16" name="object 14">
            <a:extLst>
              <a:ext uri="{FF2B5EF4-FFF2-40B4-BE49-F238E27FC236}">
                <a16:creationId xmlns:a16="http://schemas.microsoft.com/office/drawing/2014/main" id="{E56A59D4-6936-D443-95D5-6D22348A95F8}"/>
              </a:ext>
            </a:extLst>
          </p:cNvPr>
          <p:cNvGrpSpPr/>
          <p:nvPr/>
        </p:nvGrpSpPr>
        <p:grpSpPr>
          <a:xfrm>
            <a:off x="7757705" y="4657630"/>
            <a:ext cx="3473450" cy="2961640"/>
            <a:chOff x="2354852" y="2328815"/>
            <a:chExt cx="1736725" cy="1480820"/>
          </a:xfrm>
        </p:grpSpPr>
        <p:sp>
          <p:nvSpPr>
            <p:cNvPr id="17" name="object 15">
              <a:extLst>
                <a:ext uri="{FF2B5EF4-FFF2-40B4-BE49-F238E27FC236}">
                  <a16:creationId xmlns:a16="http://schemas.microsoft.com/office/drawing/2014/main" id="{593707C5-3226-0F40-8AFD-BC5F61001EBC}"/>
                </a:ext>
              </a:extLst>
            </p:cNvPr>
            <p:cNvSpPr/>
            <p:nvPr/>
          </p:nvSpPr>
          <p:spPr>
            <a:xfrm>
              <a:off x="2373902" y="3068943"/>
              <a:ext cx="978535" cy="0"/>
            </a:xfrm>
            <a:custGeom>
              <a:avLst/>
              <a:gdLst/>
              <a:ahLst/>
              <a:cxnLst/>
              <a:rect l="l" t="t" r="r" b="b"/>
              <a:pathLst>
                <a:path w="978535">
                  <a:moveTo>
                    <a:pt x="0" y="0"/>
                  </a:moveTo>
                  <a:lnTo>
                    <a:pt x="978290" y="0"/>
                  </a:lnTo>
                </a:path>
              </a:pathLst>
            </a:custGeom>
            <a:ln w="38099">
              <a:solidFill>
                <a:srgbClr val="69B141"/>
              </a:solidFill>
            </a:ln>
          </p:spPr>
          <p:txBody>
            <a:bodyPr wrap="square" lIns="0" tIns="0" rIns="0" bIns="0" rtlCol="0"/>
            <a:lstStyle/>
            <a:p>
              <a:endParaRPr sz="7200"/>
            </a:p>
          </p:txBody>
        </p:sp>
        <p:sp>
          <p:nvSpPr>
            <p:cNvPr id="18" name="object 16">
              <a:extLst>
                <a:ext uri="{FF2B5EF4-FFF2-40B4-BE49-F238E27FC236}">
                  <a16:creationId xmlns:a16="http://schemas.microsoft.com/office/drawing/2014/main" id="{0056EB57-C74A-F74B-AE66-99C9D22129E7}"/>
                </a:ext>
              </a:extLst>
            </p:cNvPr>
            <p:cNvSpPr/>
            <p:nvPr/>
          </p:nvSpPr>
          <p:spPr>
            <a:xfrm>
              <a:off x="3333143" y="2986968"/>
              <a:ext cx="210999" cy="16397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7200"/>
            </a:p>
          </p:txBody>
        </p:sp>
        <p:sp>
          <p:nvSpPr>
            <p:cNvPr id="19" name="object 17">
              <a:extLst>
                <a:ext uri="{FF2B5EF4-FFF2-40B4-BE49-F238E27FC236}">
                  <a16:creationId xmlns:a16="http://schemas.microsoft.com/office/drawing/2014/main" id="{6E327B46-21CB-0649-B2EA-716A3F7C9A07}"/>
                </a:ext>
              </a:extLst>
            </p:cNvPr>
            <p:cNvSpPr/>
            <p:nvPr/>
          </p:nvSpPr>
          <p:spPr>
            <a:xfrm>
              <a:off x="3580942" y="2335165"/>
              <a:ext cx="504190" cy="1468120"/>
            </a:xfrm>
            <a:custGeom>
              <a:avLst/>
              <a:gdLst/>
              <a:ahLst/>
              <a:cxnLst/>
              <a:rect l="l" t="t" r="r" b="b"/>
              <a:pathLst>
                <a:path w="504189" h="1468120">
                  <a:moveTo>
                    <a:pt x="420049" y="1467577"/>
                  </a:moveTo>
                  <a:lnTo>
                    <a:pt x="84024" y="1467577"/>
                  </a:lnTo>
                  <a:lnTo>
                    <a:pt x="51320" y="1460977"/>
                  </a:lnTo>
                  <a:lnTo>
                    <a:pt x="24612" y="1442977"/>
                  </a:lnTo>
                  <a:lnTo>
                    <a:pt x="6603" y="1416277"/>
                  </a:lnTo>
                  <a:lnTo>
                    <a:pt x="0" y="1383577"/>
                  </a:lnTo>
                  <a:lnTo>
                    <a:pt x="0" y="84009"/>
                  </a:lnTo>
                  <a:lnTo>
                    <a:pt x="6603" y="51309"/>
                  </a:lnTo>
                  <a:lnTo>
                    <a:pt x="24613" y="24604"/>
                  </a:lnTo>
                  <a:lnTo>
                    <a:pt x="51320" y="6601"/>
                  </a:lnTo>
                  <a:lnTo>
                    <a:pt x="84024" y="0"/>
                  </a:lnTo>
                  <a:lnTo>
                    <a:pt x="420049" y="0"/>
                  </a:lnTo>
                  <a:lnTo>
                    <a:pt x="466655" y="14113"/>
                  </a:lnTo>
                  <a:lnTo>
                    <a:pt x="497655" y="51860"/>
                  </a:lnTo>
                  <a:lnTo>
                    <a:pt x="504048" y="84009"/>
                  </a:lnTo>
                  <a:lnTo>
                    <a:pt x="504048" y="1383577"/>
                  </a:lnTo>
                  <a:lnTo>
                    <a:pt x="497449" y="1416277"/>
                  </a:lnTo>
                  <a:lnTo>
                    <a:pt x="479449" y="1442977"/>
                  </a:lnTo>
                  <a:lnTo>
                    <a:pt x="452749" y="1460977"/>
                  </a:lnTo>
                  <a:lnTo>
                    <a:pt x="420049" y="1467577"/>
                  </a:lnTo>
                  <a:close/>
                </a:path>
              </a:pathLst>
            </a:custGeom>
            <a:solidFill>
              <a:srgbClr val="69B141"/>
            </a:solidFill>
          </p:spPr>
          <p:txBody>
            <a:bodyPr wrap="square" lIns="0" tIns="0" rIns="0" bIns="0" rtlCol="0"/>
            <a:lstStyle/>
            <a:p>
              <a:endParaRPr sz="7200"/>
            </a:p>
          </p:txBody>
        </p:sp>
        <p:sp>
          <p:nvSpPr>
            <p:cNvPr id="20" name="object 18">
              <a:extLst>
                <a:ext uri="{FF2B5EF4-FFF2-40B4-BE49-F238E27FC236}">
                  <a16:creationId xmlns:a16="http://schemas.microsoft.com/office/drawing/2014/main" id="{033D5436-7D67-0D4E-8D18-729EBF1065C5}"/>
                </a:ext>
              </a:extLst>
            </p:cNvPr>
            <p:cNvSpPr/>
            <p:nvPr/>
          </p:nvSpPr>
          <p:spPr>
            <a:xfrm>
              <a:off x="3580942" y="2335165"/>
              <a:ext cx="504190" cy="1468120"/>
            </a:xfrm>
            <a:custGeom>
              <a:avLst/>
              <a:gdLst/>
              <a:ahLst/>
              <a:cxnLst/>
              <a:rect l="l" t="t" r="r" b="b"/>
              <a:pathLst>
                <a:path w="504189" h="1468120">
                  <a:moveTo>
                    <a:pt x="0" y="84009"/>
                  </a:moveTo>
                  <a:lnTo>
                    <a:pt x="6603" y="51309"/>
                  </a:lnTo>
                  <a:lnTo>
                    <a:pt x="24612" y="24605"/>
                  </a:lnTo>
                  <a:lnTo>
                    <a:pt x="51320" y="6601"/>
                  </a:lnTo>
                  <a:lnTo>
                    <a:pt x="84024" y="0"/>
                  </a:lnTo>
                  <a:lnTo>
                    <a:pt x="420049" y="0"/>
                  </a:lnTo>
                  <a:lnTo>
                    <a:pt x="466655" y="14113"/>
                  </a:lnTo>
                  <a:lnTo>
                    <a:pt x="497655" y="51860"/>
                  </a:lnTo>
                  <a:lnTo>
                    <a:pt x="504048" y="84009"/>
                  </a:lnTo>
                  <a:lnTo>
                    <a:pt x="504048" y="1383577"/>
                  </a:lnTo>
                  <a:lnTo>
                    <a:pt x="497448" y="1416277"/>
                  </a:lnTo>
                  <a:lnTo>
                    <a:pt x="479449" y="1442977"/>
                  </a:lnTo>
                  <a:lnTo>
                    <a:pt x="452749" y="1460977"/>
                  </a:lnTo>
                  <a:lnTo>
                    <a:pt x="420049" y="1467577"/>
                  </a:lnTo>
                  <a:lnTo>
                    <a:pt x="84024" y="1467577"/>
                  </a:lnTo>
                  <a:lnTo>
                    <a:pt x="51320" y="1460977"/>
                  </a:lnTo>
                  <a:lnTo>
                    <a:pt x="24612" y="1442977"/>
                  </a:lnTo>
                  <a:lnTo>
                    <a:pt x="6603" y="1416277"/>
                  </a:lnTo>
                  <a:lnTo>
                    <a:pt x="0" y="1383577"/>
                  </a:lnTo>
                  <a:lnTo>
                    <a:pt x="0" y="84009"/>
                  </a:lnTo>
                  <a:close/>
                </a:path>
              </a:pathLst>
            </a:custGeom>
            <a:ln w="12699">
              <a:solidFill>
                <a:srgbClr val="4B802F"/>
              </a:solidFill>
            </a:ln>
          </p:spPr>
          <p:txBody>
            <a:bodyPr wrap="square" lIns="0" tIns="0" rIns="0" bIns="0" rtlCol="0"/>
            <a:lstStyle/>
            <a:p>
              <a:endParaRPr sz="7200"/>
            </a:p>
          </p:txBody>
        </p:sp>
      </p:grpSp>
      <p:sp>
        <p:nvSpPr>
          <p:cNvPr id="21" name="object 19">
            <a:extLst>
              <a:ext uri="{FF2B5EF4-FFF2-40B4-BE49-F238E27FC236}">
                <a16:creationId xmlns:a16="http://schemas.microsoft.com/office/drawing/2014/main" id="{60CC5F9C-B857-B747-BC9C-83CFE3DAD43C}"/>
              </a:ext>
            </a:extLst>
          </p:cNvPr>
          <p:cNvSpPr txBox="1"/>
          <p:nvPr/>
        </p:nvSpPr>
        <p:spPr>
          <a:xfrm>
            <a:off x="10485338" y="4713088"/>
            <a:ext cx="482600" cy="2784545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R="10160" algn="just">
              <a:lnSpc>
                <a:spcPct val="100699"/>
              </a:lnSpc>
              <a:spcBef>
                <a:spcPts val="170"/>
              </a:spcBef>
            </a:pPr>
            <a:r>
              <a:rPr dirty="0">
                <a:solidFill>
                  <a:srgbClr val="FFFFFF"/>
                </a:solidFill>
                <a:latin typeface="Droid Sans Fallback"/>
                <a:cs typeface="Droid Sans Fallback"/>
              </a:rPr>
              <a:t>中 间 结 果 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dirty="0">
              <a:latin typeface="Arial"/>
              <a:cs typeface="Arial"/>
            </a:endParaRPr>
          </a:p>
        </p:txBody>
      </p:sp>
      <p:grpSp>
        <p:nvGrpSpPr>
          <p:cNvPr id="22" name="object 20">
            <a:extLst>
              <a:ext uri="{FF2B5EF4-FFF2-40B4-BE49-F238E27FC236}">
                <a16:creationId xmlns:a16="http://schemas.microsoft.com/office/drawing/2014/main" id="{2A58262C-97B9-C449-9A3B-5EEA43E4204A}"/>
              </a:ext>
            </a:extLst>
          </p:cNvPr>
          <p:cNvGrpSpPr/>
          <p:nvPr/>
        </p:nvGrpSpPr>
        <p:grpSpPr>
          <a:xfrm>
            <a:off x="11179883" y="4640464"/>
            <a:ext cx="3473450" cy="2961640"/>
            <a:chOff x="4065941" y="2320232"/>
            <a:chExt cx="1736725" cy="1480820"/>
          </a:xfrm>
        </p:grpSpPr>
        <p:sp>
          <p:nvSpPr>
            <p:cNvPr id="23" name="object 21">
              <a:extLst>
                <a:ext uri="{FF2B5EF4-FFF2-40B4-BE49-F238E27FC236}">
                  <a16:creationId xmlns:a16="http://schemas.microsoft.com/office/drawing/2014/main" id="{9A677388-2AC8-9D4D-9AF6-B3BAE8866670}"/>
                </a:ext>
              </a:extLst>
            </p:cNvPr>
            <p:cNvSpPr/>
            <p:nvPr/>
          </p:nvSpPr>
          <p:spPr>
            <a:xfrm>
              <a:off x="4084991" y="3061893"/>
              <a:ext cx="978535" cy="7620"/>
            </a:xfrm>
            <a:custGeom>
              <a:avLst/>
              <a:gdLst/>
              <a:ahLst/>
              <a:cxnLst/>
              <a:rect l="l" t="t" r="r" b="b"/>
              <a:pathLst>
                <a:path w="978535" h="7619">
                  <a:moveTo>
                    <a:pt x="0" y="7049"/>
                  </a:moveTo>
                  <a:lnTo>
                    <a:pt x="978323" y="0"/>
                  </a:lnTo>
                </a:path>
              </a:pathLst>
            </a:custGeom>
            <a:ln w="38099">
              <a:solidFill>
                <a:srgbClr val="69B141"/>
              </a:solidFill>
            </a:ln>
          </p:spPr>
          <p:txBody>
            <a:bodyPr wrap="square" lIns="0" tIns="0" rIns="0" bIns="0" rtlCol="0"/>
            <a:lstStyle/>
            <a:p>
              <a:endParaRPr sz="7200"/>
            </a:p>
          </p:txBody>
        </p:sp>
        <p:sp>
          <p:nvSpPr>
            <p:cNvPr id="24" name="object 22">
              <a:extLst>
                <a:ext uri="{FF2B5EF4-FFF2-40B4-BE49-F238E27FC236}">
                  <a16:creationId xmlns:a16="http://schemas.microsoft.com/office/drawing/2014/main" id="{FFD413EA-603B-D041-831A-400C82AEB34B}"/>
                </a:ext>
              </a:extLst>
            </p:cNvPr>
            <p:cNvSpPr/>
            <p:nvPr/>
          </p:nvSpPr>
          <p:spPr>
            <a:xfrm>
              <a:off x="5043789" y="2979918"/>
              <a:ext cx="211449" cy="16397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7200"/>
            </a:p>
          </p:txBody>
        </p:sp>
        <p:sp>
          <p:nvSpPr>
            <p:cNvPr id="25" name="object 23">
              <a:extLst>
                <a:ext uri="{FF2B5EF4-FFF2-40B4-BE49-F238E27FC236}">
                  <a16:creationId xmlns:a16="http://schemas.microsoft.com/office/drawing/2014/main" id="{ADB10227-0457-5B40-8586-605F8994D2D2}"/>
                </a:ext>
              </a:extLst>
            </p:cNvPr>
            <p:cNvSpPr/>
            <p:nvPr/>
          </p:nvSpPr>
          <p:spPr>
            <a:xfrm>
              <a:off x="5292039" y="2326582"/>
              <a:ext cx="504190" cy="1468120"/>
            </a:xfrm>
            <a:custGeom>
              <a:avLst/>
              <a:gdLst/>
              <a:ahLst/>
              <a:cxnLst/>
              <a:rect l="l" t="t" r="r" b="b"/>
              <a:pathLst>
                <a:path w="504189" h="1468120">
                  <a:moveTo>
                    <a:pt x="420049" y="1467584"/>
                  </a:moveTo>
                  <a:lnTo>
                    <a:pt x="84024" y="1467584"/>
                  </a:lnTo>
                  <a:lnTo>
                    <a:pt x="51320" y="1460980"/>
                  </a:lnTo>
                  <a:lnTo>
                    <a:pt x="24612" y="1442972"/>
                  </a:lnTo>
                  <a:lnTo>
                    <a:pt x="6603" y="1416263"/>
                  </a:lnTo>
                  <a:lnTo>
                    <a:pt x="0" y="1383559"/>
                  </a:lnTo>
                  <a:lnTo>
                    <a:pt x="0" y="84009"/>
                  </a:lnTo>
                  <a:lnTo>
                    <a:pt x="6603" y="51309"/>
                  </a:lnTo>
                  <a:lnTo>
                    <a:pt x="24613" y="24604"/>
                  </a:lnTo>
                  <a:lnTo>
                    <a:pt x="51320" y="6601"/>
                  </a:lnTo>
                  <a:lnTo>
                    <a:pt x="84024" y="0"/>
                  </a:lnTo>
                  <a:lnTo>
                    <a:pt x="420049" y="0"/>
                  </a:lnTo>
                  <a:lnTo>
                    <a:pt x="466655" y="14113"/>
                  </a:lnTo>
                  <a:lnTo>
                    <a:pt x="497655" y="51860"/>
                  </a:lnTo>
                  <a:lnTo>
                    <a:pt x="504048" y="84009"/>
                  </a:lnTo>
                  <a:lnTo>
                    <a:pt x="504048" y="1383559"/>
                  </a:lnTo>
                  <a:lnTo>
                    <a:pt x="497449" y="1416263"/>
                  </a:lnTo>
                  <a:lnTo>
                    <a:pt x="479449" y="1442972"/>
                  </a:lnTo>
                  <a:lnTo>
                    <a:pt x="452749" y="1460980"/>
                  </a:lnTo>
                  <a:lnTo>
                    <a:pt x="420049" y="1467584"/>
                  </a:lnTo>
                  <a:close/>
                </a:path>
              </a:pathLst>
            </a:custGeom>
            <a:solidFill>
              <a:srgbClr val="69B141"/>
            </a:solidFill>
          </p:spPr>
          <p:txBody>
            <a:bodyPr wrap="square" lIns="0" tIns="0" rIns="0" bIns="0" rtlCol="0"/>
            <a:lstStyle/>
            <a:p>
              <a:endParaRPr sz="7200"/>
            </a:p>
          </p:txBody>
        </p:sp>
        <p:sp>
          <p:nvSpPr>
            <p:cNvPr id="26" name="object 24">
              <a:extLst>
                <a:ext uri="{FF2B5EF4-FFF2-40B4-BE49-F238E27FC236}">
                  <a16:creationId xmlns:a16="http://schemas.microsoft.com/office/drawing/2014/main" id="{F746B31C-E213-944B-A0C7-FD0C7CC13EF0}"/>
                </a:ext>
              </a:extLst>
            </p:cNvPr>
            <p:cNvSpPr/>
            <p:nvPr/>
          </p:nvSpPr>
          <p:spPr>
            <a:xfrm>
              <a:off x="5292039" y="2326582"/>
              <a:ext cx="504190" cy="1468120"/>
            </a:xfrm>
            <a:custGeom>
              <a:avLst/>
              <a:gdLst/>
              <a:ahLst/>
              <a:cxnLst/>
              <a:rect l="l" t="t" r="r" b="b"/>
              <a:pathLst>
                <a:path w="504189" h="1468120">
                  <a:moveTo>
                    <a:pt x="0" y="84009"/>
                  </a:moveTo>
                  <a:lnTo>
                    <a:pt x="6603" y="51309"/>
                  </a:lnTo>
                  <a:lnTo>
                    <a:pt x="24612" y="24605"/>
                  </a:lnTo>
                  <a:lnTo>
                    <a:pt x="51320" y="6601"/>
                  </a:lnTo>
                  <a:lnTo>
                    <a:pt x="84024" y="0"/>
                  </a:lnTo>
                  <a:lnTo>
                    <a:pt x="420049" y="0"/>
                  </a:lnTo>
                  <a:lnTo>
                    <a:pt x="466655" y="14113"/>
                  </a:lnTo>
                  <a:lnTo>
                    <a:pt x="497655" y="51860"/>
                  </a:lnTo>
                  <a:lnTo>
                    <a:pt x="504048" y="84009"/>
                  </a:lnTo>
                  <a:lnTo>
                    <a:pt x="504048" y="1383559"/>
                  </a:lnTo>
                  <a:lnTo>
                    <a:pt x="497448" y="1416263"/>
                  </a:lnTo>
                  <a:lnTo>
                    <a:pt x="479449" y="1442972"/>
                  </a:lnTo>
                  <a:lnTo>
                    <a:pt x="452749" y="1460980"/>
                  </a:lnTo>
                  <a:lnTo>
                    <a:pt x="420049" y="1467584"/>
                  </a:lnTo>
                  <a:lnTo>
                    <a:pt x="84024" y="1467584"/>
                  </a:lnTo>
                  <a:lnTo>
                    <a:pt x="51320" y="1460980"/>
                  </a:lnTo>
                  <a:lnTo>
                    <a:pt x="24612" y="1442972"/>
                  </a:lnTo>
                  <a:lnTo>
                    <a:pt x="6603" y="1416263"/>
                  </a:lnTo>
                  <a:lnTo>
                    <a:pt x="0" y="1383559"/>
                  </a:lnTo>
                  <a:lnTo>
                    <a:pt x="0" y="84009"/>
                  </a:lnTo>
                  <a:close/>
                </a:path>
              </a:pathLst>
            </a:custGeom>
            <a:ln w="12699">
              <a:solidFill>
                <a:srgbClr val="4B802F"/>
              </a:solidFill>
            </a:ln>
          </p:spPr>
          <p:txBody>
            <a:bodyPr wrap="square" lIns="0" tIns="0" rIns="0" bIns="0" rtlCol="0"/>
            <a:lstStyle/>
            <a:p>
              <a:endParaRPr sz="7200"/>
            </a:p>
          </p:txBody>
        </p:sp>
      </p:grpSp>
      <p:sp>
        <p:nvSpPr>
          <p:cNvPr id="27" name="object 25">
            <a:extLst>
              <a:ext uri="{FF2B5EF4-FFF2-40B4-BE49-F238E27FC236}">
                <a16:creationId xmlns:a16="http://schemas.microsoft.com/office/drawing/2014/main" id="{3C823E06-7067-5244-B84A-20D05EA50CAF}"/>
              </a:ext>
            </a:extLst>
          </p:cNvPr>
          <p:cNvSpPr txBox="1"/>
          <p:nvPr/>
        </p:nvSpPr>
        <p:spPr>
          <a:xfrm>
            <a:off x="13907550" y="4695924"/>
            <a:ext cx="482600" cy="2784545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R="10160" algn="just">
              <a:lnSpc>
                <a:spcPct val="100699"/>
              </a:lnSpc>
              <a:spcBef>
                <a:spcPts val="170"/>
              </a:spcBef>
            </a:pPr>
            <a:r>
              <a:rPr dirty="0">
                <a:solidFill>
                  <a:srgbClr val="FFFFFF"/>
                </a:solidFill>
                <a:latin typeface="Droid Sans Fallback"/>
                <a:cs typeface="Droid Sans Fallback"/>
              </a:rPr>
              <a:t>中 间 结 果  </a:t>
            </a:r>
            <a:r>
              <a:rPr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>
              <a:latin typeface="Arial"/>
              <a:cs typeface="Arial"/>
            </a:endParaRPr>
          </a:p>
        </p:txBody>
      </p:sp>
      <p:grpSp>
        <p:nvGrpSpPr>
          <p:cNvPr id="28" name="object 26">
            <a:extLst>
              <a:ext uri="{FF2B5EF4-FFF2-40B4-BE49-F238E27FC236}">
                <a16:creationId xmlns:a16="http://schemas.microsoft.com/office/drawing/2014/main" id="{1347FD6D-CC4C-CD47-AC2C-808939BCF47D}"/>
              </a:ext>
            </a:extLst>
          </p:cNvPr>
          <p:cNvGrpSpPr/>
          <p:nvPr/>
        </p:nvGrpSpPr>
        <p:grpSpPr>
          <a:xfrm>
            <a:off x="14602077" y="5970887"/>
            <a:ext cx="2378710" cy="328930"/>
            <a:chOff x="5777038" y="2985443"/>
            <a:chExt cx="1189355" cy="164465"/>
          </a:xfrm>
        </p:grpSpPr>
        <p:sp>
          <p:nvSpPr>
            <p:cNvPr id="29" name="object 27">
              <a:extLst>
                <a:ext uri="{FF2B5EF4-FFF2-40B4-BE49-F238E27FC236}">
                  <a16:creationId xmlns:a16="http://schemas.microsoft.com/office/drawing/2014/main" id="{B8692410-B8AA-C047-B80E-DF4D7BA0D1C9}"/>
                </a:ext>
              </a:extLst>
            </p:cNvPr>
            <p:cNvSpPr/>
            <p:nvPr/>
          </p:nvSpPr>
          <p:spPr>
            <a:xfrm>
              <a:off x="5796088" y="3060368"/>
              <a:ext cx="978535" cy="7620"/>
            </a:xfrm>
            <a:custGeom>
              <a:avLst/>
              <a:gdLst/>
              <a:ahLst/>
              <a:cxnLst/>
              <a:rect l="l" t="t" r="r" b="b"/>
              <a:pathLst>
                <a:path w="978534" h="7619">
                  <a:moveTo>
                    <a:pt x="0" y="0"/>
                  </a:moveTo>
                  <a:lnTo>
                    <a:pt x="978323" y="7049"/>
                  </a:lnTo>
                </a:path>
              </a:pathLst>
            </a:custGeom>
            <a:ln w="38099">
              <a:solidFill>
                <a:srgbClr val="69B141"/>
              </a:solidFill>
            </a:ln>
          </p:spPr>
          <p:txBody>
            <a:bodyPr wrap="square" lIns="0" tIns="0" rIns="0" bIns="0" rtlCol="0"/>
            <a:lstStyle/>
            <a:p>
              <a:endParaRPr sz="7200"/>
            </a:p>
          </p:txBody>
        </p:sp>
        <p:sp>
          <p:nvSpPr>
            <p:cNvPr id="30" name="object 28">
              <a:extLst>
                <a:ext uri="{FF2B5EF4-FFF2-40B4-BE49-F238E27FC236}">
                  <a16:creationId xmlns:a16="http://schemas.microsoft.com/office/drawing/2014/main" id="{533FEB4D-1A86-7643-8F04-7AAA7CDDA36C}"/>
                </a:ext>
              </a:extLst>
            </p:cNvPr>
            <p:cNvSpPr/>
            <p:nvPr/>
          </p:nvSpPr>
          <p:spPr>
            <a:xfrm>
              <a:off x="6754911" y="2985443"/>
              <a:ext cx="211449" cy="16394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7200"/>
            </a:p>
          </p:txBody>
        </p:sp>
      </p:grpSp>
      <p:sp>
        <p:nvSpPr>
          <p:cNvPr id="31" name="object 29">
            <a:extLst>
              <a:ext uri="{FF2B5EF4-FFF2-40B4-BE49-F238E27FC236}">
                <a16:creationId xmlns:a16="http://schemas.microsoft.com/office/drawing/2014/main" id="{D5B519AC-AD47-344B-969C-916B079569F9}"/>
              </a:ext>
            </a:extLst>
          </p:cNvPr>
          <p:cNvSpPr txBox="1"/>
          <p:nvPr/>
        </p:nvSpPr>
        <p:spPr>
          <a:xfrm>
            <a:off x="8238200" y="5559666"/>
            <a:ext cx="1414780" cy="39498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>
              <a:spcBef>
                <a:spcPts val="200"/>
              </a:spcBef>
            </a:pPr>
            <a:r>
              <a:rPr sz="2400" dirty="0">
                <a:solidFill>
                  <a:srgbClr val="212121"/>
                </a:solidFill>
                <a:latin typeface="Droid Sans Fallback"/>
                <a:cs typeface="Droid Sans Fallback"/>
              </a:rPr>
              <a:t>处理步骤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1</a:t>
            </a:r>
            <a:endParaRPr sz="2400">
              <a:latin typeface="Arial"/>
              <a:cs typeface="Arial"/>
            </a:endParaRPr>
          </a:p>
        </p:txBody>
      </p:sp>
      <p:sp>
        <p:nvSpPr>
          <p:cNvPr id="32" name="object 30">
            <a:extLst>
              <a:ext uri="{FF2B5EF4-FFF2-40B4-BE49-F238E27FC236}">
                <a16:creationId xmlns:a16="http://schemas.microsoft.com/office/drawing/2014/main" id="{0BC2ACA8-7875-EE40-8B35-9FE9D72960BB}"/>
              </a:ext>
            </a:extLst>
          </p:cNvPr>
          <p:cNvSpPr txBox="1"/>
          <p:nvPr/>
        </p:nvSpPr>
        <p:spPr>
          <a:xfrm>
            <a:off x="11660392" y="5559648"/>
            <a:ext cx="1414780" cy="39498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>
              <a:spcBef>
                <a:spcPts val="200"/>
              </a:spcBef>
            </a:pPr>
            <a:r>
              <a:rPr sz="2400" dirty="0">
                <a:solidFill>
                  <a:srgbClr val="212121"/>
                </a:solidFill>
                <a:latin typeface="Droid Sans Fallback"/>
                <a:cs typeface="Droid Sans Fallback"/>
              </a:rPr>
              <a:t>处理步骤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2</a:t>
            </a:r>
            <a:endParaRPr sz="2400">
              <a:latin typeface="Arial"/>
              <a:cs typeface="Arial"/>
            </a:endParaRPr>
          </a:p>
        </p:txBody>
      </p:sp>
      <p:sp>
        <p:nvSpPr>
          <p:cNvPr id="33" name="object 31">
            <a:extLst>
              <a:ext uri="{FF2B5EF4-FFF2-40B4-BE49-F238E27FC236}">
                <a16:creationId xmlns:a16="http://schemas.microsoft.com/office/drawing/2014/main" id="{896F5729-487C-2D40-A20B-352802E6AC4B}"/>
              </a:ext>
            </a:extLst>
          </p:cNvPr>
          <p:cNvSpPr txBox="1"/>
          <p:nvPr/>
        </p:nvSpPr>
        <p:spPr>
          <a:xfrm>
            <a:off x="15082584" y="5559648"/>
            <a:ext cx="1414780" cy="39498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>
              <a:spcBef>
                <a:spcPts val="200"/>
              </a:spcBef>
            </a:pPr>
            <a:r>
              <a:rPr sz="2400" dirty="0">
                <a:solidFill>
                  <a:srgbClr val="212121"/>
                </a:solidFill>
                <a:latin typeface="Droid Sans Fallback"/>
                <a:cs typeface="Droid Sans Fallback"/>
              </a:rPr>
              <a:t>处理步骤</a:t>
            </a:r>
            <a:r>
              <a:rPr sz="2400" dirty="0">
                <a:solidFill>
                  <a:srgbClr val="212121"/>
                </a:solidFill>
                <a:latin typeface="Arial"/>
                <a:cs typeface="Arial"/>
              </a:rPr>
              <a:t>3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34" name="object 32">
            <a:extLst>
              <a:ext uri="{FF2B5EF4-FFF2-40B4-BE49-F238E27FC236}">
                <a16:creationId xmlns:a16="http://schemas.microsoft.com/office/drawing/2014/main" id="{6E5B7D2E-2A46-924B-A86E-CA4129895C75}"/>
              </a:ext>
            </a:extLst>
          </p:cNvPr>
          <p:cNvGrpSpPr/>
          <p:nvPr/>
        </p:nvGrpSpPr>
        <p:grpSpPr>
          <a:xfrm>
            <a:off x="8964739" y="6181697"/>
            <a:ext cx="4644390" cy="3227089"/>
            <a:chOff x="2958369" y="3018468"/>
            <a:chExt cx="2322195" cy="1685925"/>
          </a:xfrm>
        </p:grpSpPr>
        <p:sp>
          <p:nvSpPr>
            <p:cNvPr id="35" name="object 33">
              <a:extLst>
                <a:ext uri="{FF2B5EF4-FFF2-40B4-BE49-F238E27FC236}">
                  <a16:creationId xmlns:a16="http://schemas.microsoft.com/office/drawing/2014/main" id="{FA6D3C97-43F9-F54A-BD53-5C3DB6C6C7CD}"/>
                </a:ext>
              </a:extLst>
            </p:cNvPr>
            <p:cNvSpPr/>
            <p:nvPr/>
          </p:nvSpPr>
          <p:spPr>
            <a:xfrm>
              <a:off x="2977418" y="3037518"/>
              <a:ext cx="1147445" cy="1584325"/>
            </a:xfrm>
            <a:custGeom>
              <a:avLst/>
              <a:gdLst/>
              <a:ahLst/>
              <a:cxnLst/>
              <a:rect l="l" t="t" r="r" b="b"/>
              <a:pathLst>
                <a:path w="1147445" h="1584325">
                  <a:moveTo>
                    <a:pt x="0" y="0"/>
                  </a:moveTo>
                  <a:lnTo>
                    <a:pt x="0" y="1584296"/>
                  </a:lnTo>
                  <a:lnTo>
                    <a:pt x="1147197" y="1584296"/>
                  </a:lnTo>
                </a:path>
              </a:pathLst>
            </a:custGeom>
            <a:ln w="38099">
              <a:solidFill>
                <a:srgbClr val="0097A7"/>
              </a:solidFill>
            </a:ln>
          </p:spPr>
          <p:txBody>
            <a:bodyPr wrap="square" lIns="0" tIns="0" rIns="0" bIns="0" rtlCol="0"/>
            <a:lstStyle/>
            <a:p>
              <a:endParaRPr sz="7200"/>
            </a:p>
          </p:txBody>
        </p:sp>
        <p:sp>
          <p:nvSpPr>
            <p:cNvPr id="36" name="object 34">
              <a:extLst>
                <a:ext uri="{FF2B5EF4-FFF2-40B4-BE49-F238E27FC236}">
                  <a16:creationId xmlns:a16="http://schemas.microsoft.com/office/drawing/2014/main" id="{43B00AF9-E783-0E4D-BF4C-E093BBF44402}"/>
                </a:ext>
              </a:extLst>
            </p:cNvPr>
            <p:cNvSpPr/>
            <p:nvPr/>
          </p:nvSpPr>
          <p:spPr>
            <a:xfrm>
              <a:off x="4105566" y="4539840"/>
              <a:ext cx="210999" cy="16394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7200"/>
            </a:p>
          </p:txBody>
        </p:sp>
        <p:sp>
          <p:nvSpPr>
            <p:cNvPr id="37" name="object 35">
              <a:extLst>
                <a:ext uri="{FF2B5EF4-FFF2-40B4-BE49-F238E27FC236}">
                  <a16:creationId xmlns:a16="http://schemas.microsoft.com/office/drawing/2014/main" id="{66A14B8F-2810-A14F-9ED3-B1918A071033}"/>
                </a:ext>
              </a:extLst>
            </p:cNvPr>
            <p:cNvSpPr/>
            <p:nvPr/>
          </p:nvSpPr>
          <p:spPr>
            <a:xfrm>
              <a:off x="4688515" y="3037518"/>
              <a:ext cx="3810" cy="1170940"/>
            </a:xfrm>
            <a:custGeom>
              <a:avLst/>
              <a:gdLst/>
              <a:ahLst/>
              <a:cxnLst/>
              <a:rect l="l" t="t" r="r" b="b"/>
              <a:pathLst>
                <a:path w="3810" h="1170939">
                  <a:moveTo>
                    <a:pt x="0" y="0"/>
                  </a:moveTo>
                  <a:lnTo>
                    <a:pt x="3524" y="1170897"/>
                  </a:lnTo>
                </a:path>
              </a:pathLst>
            </a:custGeom>
            <a:ln w="38099">
              <a:solidFill>
                <a:srgbClr val="0097A7"/>
              </a:solidFill>
            </a:ln>
          </p:spPr>
          <p:txBody>
            <a:bodyPr wrap="square" lIns="0" tIns="0" rIns="0" bIns="0" rtlCol="0"/>
            <a:lstStyle/>
            <a:p>
              <a:endParaRPr sz="7200"/>
            </a:p>
          </p:txBody>
        </p:sp>
        <p:sp>
          <p:nvSpPr>
            <p:cNvPr id="38" name="object 36">
              <a:extLst>
                <a:ext uri="{FF2B5EF4-FFF2-40B4-BE49-F238E27FC236}">
                  <a16:creationId xmlns:a16="http://schemas.microsoft.com/office/drawing/2014/main" id="{1F5734AC-2CFA-5A46-93D1-2F798E32FB21}"/>
                </a:ext>
              </a:extLst>
            </p:cNvPr>
            <p:cNvSpPr/>
            <p:nvPr/>
          </p:nvSpPr>
          <p:spPr>
            <a:xfrm>
              <a:off x="4610065" y="4189191"/>
              <a:ext cx="163949" cy="211174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7200"/>
            </a:p>
          </p:txBody>
        </p:sp>
        <p:sp>
          <p:nvSpPr>
            <p:cNvPr id="39" name="object 37">
              <a:extLst>
                <a:ext uri="{FF2B5EF4-FFF2-40B4-BE49-F238E27FC236}">
                  <a16:creationId xmlns:a16="http://schemas.microsoft.com/office/drawing/2014/main" id="{B84280BE-6368-A342-A956-BA918194EFAC}"/>
                </a:ext>
              </a:extLst>
            </p:cNvPr>
            <p:cNvSpPr/>
            <p:nvPr/>
          </p:nvSpPr>
          <p:spPr>
            <a:xfrm>
              <a:off x="5069164" y="4539840"/>
              <a:ext cx="210999" cy="163949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7200"/>
            </a:p>
          </p:txBody>
        </p:sp>
      </p:grpSp>
      <p:sp>
        <p:nvSpPr>
          <p:cNvPr id="40" name="object 38">
            <a:extLst>
              <a:ext uri="{FF2B5EF4-FFF2-40B4-BE49-F238E27FC236}">
                <a16:creationId xmlns:a16="http://schemas.microsoft.com/office/drawing/2014/main" id="{388D01CF-5A42-BF4A-9354-994E4062F1A5}"/>
              </a:ext>
            </a:extLst>
          </p:cNvPr>
          <p:cNvSpPr txBox="1"/>
          <p:nvPr/>
        </p:nvSpPr>
        <p:spPr>
          <a:xfrm>
            <a:off x="11925720" y="8906726"/>
            <a:ext cx="939800" cy="579646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>
              <a:spcBef>
                <a:spcPts val="200"/>
              </a:spcBef>
            </a:pPr>
            <a:r>
              <a:rPr dirty="0">
                <a:solidFill>
                  <a:srgbClr val="0097A7"/>
                </a:solidFill>
                <a:latin typeface="Droid Sans Fallback"/>
                <a:cs typeface="Droid Sans Fallback"/>
              </a:rPr>
              <a:t>管道</a:t>
            </a:r>
            <a:endParaRPr>
              <a:latin typeface="Droid Sans Fallback"/>
              <a:cs typeface="Droid Sans Fallback"/>
            </a:endParaRPr>
          </a:p>
        </p:txBody>
      </p:sp>
      <p:sp>
        <p:nvSpPr>
          <p:cNvPr id="41" name="object 39">
            <a:extLst>
              <a:ext uri="{FF2B5EF4-FFF2-40B4-BE49-F238E27FC236}">
                <a16:creationId xmlns:a16="http://schemas.microsoft.com/office/drawing/2014/main" id="{5E0BDE0A-60A2-9142-A8C0-6EC5D66FEB0C}"/>
              </a:ext>
            </a:extLst>
          </p:cNvPr>
          <p:cNvSpPr/>
          <p:nvPr/>
        </p:nvSpPr>
        <p:spPr>
          <a:xfrm>
            <a:off x="13570229" y="6218161"/>
            <a:ext cx="2333878" cy="3025526"/>
          </a:xfrm>
          <a:custGeom>
            <a:avLst/>
            <a:gdLst/>
            <a:ahLst/>
            <a:cxnLst/>
            <a:rect l="l" t="t" r="r" b="b"/>
            <a:pathLst>
              <a:path w="1138554" h="1584325">
                <a:moveTo>
                  <a:pt x="1138497" y="0"/>
                </a:moveTo>
                <a:lnTo>
                  <a:pt x="1138497" y="1584296"/>
                </a:lnTo>
                <a:lnTo>
                  <a:pt x="0" y="1584296"/>
                </a:lnTo>
              </a:path>
            </a:pathLst>
          </a:custGeom>
          <a:ln w="38099">
            <a:solidFill>
              <a:srgbClr val="0097A7"/>
            </a:solidFill>
          </a:ln>
        </p:spPr>
        <p:txBody>
          <a:bodyPr wrap="square" lIns="0" tIns="0" rIns="0" bIns="0" rtlCol="0"/>
          <a:lstStyle/>
          <a:p>
            <a:endParaRPr sz="7200"/>
          </a:p>
        </p:txBody>
      </p:sp>
    </p:spTree>
    <p:extLst>
      <p:ext uri="{BB962C8B-B14F-4D97-AF65-F5344CB8AC3E}">
        <p14:creationId xmlns:p14="http://schemas.microsoft.com/office/powerpoint/2010/main" val="166563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>
            <a:extLst>
              <a:ext uri="{FF2B5EF4-FFF2-40B4-BE49-F238E27FC236}">
                <a16:creationId xmlns:a16="http://schemas.microsoft.com/office/drawing/2014/main" id="{5643FEF8-F2A5-5F44-85F0-9A77CFC8189D}"/>
              </a:ext>
            </a:extLst>
          </p:cNvPr>
          <p:cNvSpPr/>
          <p:nvPr/>
        </p:nvSpPr>
        <p:spPr>
          <a:xfrm>
            <a:off x="1407551" y="7271756"/>
            <a:ext cx="22379932" cy="962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75920" marR="10160" indent="-351790">
              <a:lnSpc>
                <a:spcPts val="6000"/>
              </a:lnSpc>
              <a:spcBef>
                <a:spcPts val="1000"/>
              </a:spcBef>
              <a:buFont typeface="Arial"/>
              <a:buChar char="•"/>
              <a:tabLst>
                <a:tab pos="377190" algn="l"/>
              </a:tabLst>
            </a:pPr>
            <a:r>
              <a:rPr lang="zh-CN" altLang="en-US" sz="8800" dirty="0">
                <a:latin typeface="Noto Sans CJK JP Medium"/>
                <a:cs typeface="Noto Sans CJK JP Medium"/>
              </a:rPr>
              <a:t> 基本使用</a:t>
            </a:r>
          </a:p>
        </p:txBody>
      </p:sp>
    </p:spTree>
    <p:extLst>
      <p:ext uri="{BB962C8B-B14F-4D97-AF65-F5344CB8AC3E}">
        <p14:creationId xmlns:p14="http://schemas.microsoft.com/office/powerpoint/2010/main" val="2793119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1D88E3EE-30DD-AD44-8B61-637DA75B4F7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kumimoji="1" lang="zh-CN" altLang="en-US" dirty="0"/>
              <a:t>使用形式</a:t>
            </a: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A0EF3B86-FC99-9146-A7DC-7A64D28E261A}"/>
              </a:ext>
            </a:extLst>
          </p:cNvPr>
          <p:cNvSpPr txBox="1"/>
          <p:nvPr/>
        </p:nvSpPr>
        <p:spPr>
          <a:xfrm>
            <a:off x="1524000" y="3568638"/>
            <a:ext cx="11877505" cy="65787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50000"/>
              </a:lnSpc>
              <a:spcBef>
                <a:spcPts val="100"/>
              </a:spcBef>
            </a:pPr>
            <a:r>
              <a:rPr sz="4000" dirty="0">
                <a:solidFill>
                  <a:srgbClr val="212121"/>
                </a:solidFill>
                <a:latin typeface="Courier New"/>
                <a:cs typeface="Courier New"/>
              </a:rPr>
              <a:t>pipeline = [$stage1, $stage2,</a:t>
            </a:r>
            <a:endParaRPr sz="4000" dirty="0">
              <a:latin typeface="Courier New"/>
              <a:cs typeface="Courier New"/>
            </a:endParaRPr>
          </a:p>
          <a:p>
            <a:pPr marL="12700">
              <a:lnSpc>
                <a:spcPct val="150000"/>
              </a:lnSpc>
            </a:pPr>
            <a:r>
              <a:rPr sz="4000" dirty="0">
                <a:solidFill>
                  <a:srgbClr val="212121"/>
                </a:solidFill>
                <a:latin typeface="Courier New"/>
                <a:cs typeface="Courier New"/>
              </a:rPr>
              <a:t>...$stageN];</a:t>
            </a:r>
            <a:endParaRPr sz="4000" dirty="0">
              <a:latin typeface="Courier New"/>
              <a:cs typeface="Courier New"/>
            </a:endParaRPr>
          </a:p>
          <a:p>
            <a:pPr>
              <a:lnSpc>
                <a:spcPct val="150000"/>
              </a:lnSpc>
              <a:spcBef>
                <a:spcPts val="35"/>
              </a:spcBef>
            </a:pPr>
            <a:endParaRPr sz="4000" dirty="0">
              <a:latin typeface="Courier New"/>
              <a:cs typeface="Courier New"/>
            </a:endParaRPr>
          </a:p>
          <a:p>
            <a:pPr marL="469265" marR="643890" indent="-457200">
              <a:lnSpc>
                <a:spcPct val="150000"/>
              </a:lnSpc>
            </a:pPr>
            <a:r>
              <a:rPr sz="4000" dirty="0">
                <a:solidFill>
                  <a:srgbClr val="212121"/>
                </a:solidFill>
                <a:latin typeface="Courier New"/>
                <a:cs typeface="Courier New"/>
              </a:rPr>
              <a:t>db.&lt;COLLECTION&gt;.aggregate(  pipeline,</a:t>
            </a:r>
            <a:endParaRPr sz="4000" dirty="0">
              <a:latin typeface="Courier New"/>
              <a:cs typeface="Courier New"/>
            </a:endParaRPr>
          </a:p>
          <a:p>
            <a:pPr marL="469265">
              <a:lnSpc>
                <a:spcPct val="150000"/>
              </a:lnSpc>
              <a:spcBef>
                <a:spcPts val="690"/>
              </a:spcBef>
            </a:pPr>
            <a:r>
              <a:rPr sz="4000" dirty="0">
                <a:solidFill>
                  <a:srgbClr val="212121"/>
                </a:solidFill>
                <a:latin typeface="Courier New"/>
                <a:cs typeface="Courier New"/>
              </a:rPr>
              <a:t>{ options }</a:t>
            </a:r>
            <a:endParaRPr sz="4000" dirty="0">
              <a:latin typeface="Courier New"/>
              <a:cs typeface="Courier New"/>
            </a:endParaRPr>
          </a:p>
          <a:p>
            <a:pPr marL="12700">
              <a:lnSpc>
                <a:spcPct val="150000"/>
              </a:lnSpc>
              <a:spcBef>
                <a:spcPts val="690"/>
              </a:spcBef>
            </a:pPr>
            <a:r>
              <a:rPr sz="4000" dirty="0">
                <a:solidFill>
                  <a:srgbClr val="212121"/>
                </a:solidFill>
                <a:latin typeface="Courier New"/>
                <a:cs typeface="Courier New"/>
              </a:rPr>
              <a:t>);</a:t>
            </a:r>
            <a:endParaRPr sz="40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646827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1000">
        <p:random/>
      </p:transition>
    </mc:Choice>
    <mc:Fallback xmlns="">
      <p:transition spd="slow" advClick="0" advTm="1000">
        <p:random/>
      </p:transition>
    </mc:Fallback>
  </mc:AlternateContent>
</p:sld>
</file>

<file path=ppt/theme/theme1.xml><?xml version="1.0" encoding="utf-8"?>
<a:theme xmlns:a="http://schemas.openxmlformats.org/drawingml/2006/main" name="第一PPT，www.1ppt.com ">
  <a:themeElements>
    <a:clrScheme name="自定义 2">
      <a:dk1>
        <a:srgbClr val="3F3F3F"/>
      </a:dk1>
      <a:lt1>
        <a:srgbClr val="F2F2F2"/>
      </a:lt1>
      <a:dk2>
        <a:srgbClr val="006600"/>
      </a:dk2>
      <a:lt2>
        <a:srgbClr val="FFFFFF"/>
      </a:lt2>
      <a:accent1>
        <a:srgbClr val="00B050"/>
      </a:accent1>
      <a:accent2>
        <a:srgbClr val="318B71"/>
      </a:accent2>
      <a:accent3>
        <a:srgbClr val="92D050"/>
      </a:accent3>
      <a:accent4>
        <a:srgbClr val="1A9640"/>
      </a:accent4>
      <a:accent5>
        <a:srgbClr val="3E8853"/>
      </a:accent5>
      <a:accent6>
        <a:srgbClr val="62A39F"/>
      </a:accent6>
      <a:hlink>
        <a:srgbClr val="2683C6"/>
      </a:hlink>
      <a:folHlink>
        <a:srgbClr val="855001"/>
      </a:folHlink>
    </a:clrScheme>
    <a:fontScheme name="微软雅黑light">
      <a:majorFont>
        <a:latin typeface="Eras Bold ITC"/>
        <a:ea typeface="微软雅黑 Light"/>
        <a:cs typeface=""/>
      </a:majorFont>
      <a:minorFont>
        <a:latin typeface="Microsoft JhengHei UI"/>
        <a:ea typeface="微软雅黑 Light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1719</TotalTime>
  <Words>3173</Words>
  <Application>Microsoft Office PowerPoint</Application>
  <PresentationFormat>自定义</PresentationFormat>
  <Paragraphs>631</Paragraphs>
  <Slides>35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35</vt:i4>
      </vt:variant>
    </vt:vector>
  </HeadingPairs>
  <TitlesOfParts>
    <vt:vector size="46" baseType="lpstr">
      <vt:lpstr>Droid Sans Fallback</vt:lpstr>
      <vt:lpstr>Microsoft JhengHei UI</vt:lpstr>
      <vt:lpstr>Noto Sans CJK JP Medium</vt:lpstr>
      <vt:lpstr>等线</vt:lpstr>
      <vt:lpstr>微软雅黑</vt:lpstr>
      <vt:lpstr>微软雅黑</vt:lpstr>
      <vt:lpstr>微软雅黑 Light</vt:lpstr>
      <vt:lpstr>Arial</vt:lpstr>
      <vt:lpstr>Courier New</vt:lpstr>
      <vt:lpstr>Times New Roman</vt:lpstr>
      <vt:lpstr>第一PPT，www.1ppt.com 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关注我们获取更多资源和支持——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</dc:creator>
  <cp:lastModifiedBy>吴 小样</cp:lastModifiedBy>
  <cp:revision>220</cp:revision>
  <dcterms:created xsi:type="dcterms:W3CDTF">2020-03-13T02:15:16Z</dcterms:created>
  <dcterms:modified xsi:type="dcterms:W3CDTF">2020-08-15T07:38:09Z</dcterms:modified>
</cp:coreProperties>
</file>